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7" r:id="rId1"/>
  </p:sldMasterIdLst>
  <p:notesMasterIdLst>
    <p:notesMasterId r:id="rId39"/>
  </p:notesMasterIdLst>
  <p:sldIdLst>
    <p:sldId id="258" r:id="rId2"/>
    <p:sldId id="286" r:id="rId3"/>
    <p:sldId id="257" r:id="rId4"/>
    <p:sldId id="287" r:id="rId5"/>
    <p:sldId id="259" r:id="rId6"/>
    <p:sldId id="297" r:id="rId7"/>
    <p:sldId id="280" r:id="rId8"/>
    <p:sldId id="298" r:id="rId9"/>
    <p:sldId id="262" r:id="rId10"/>
    <p:sldId id="268" r:id="rId11"/>
    <p:sldId id="277" r:id="rId12"/>
    <p:sldId id="269" r:id="rId13"/>
    <p:sldId id="270" r:id="rId14"/>
    <p:sldId id="266" r:id="rId15"/>
    <p:sldId id="271" r:id="rId16"/>
    <p:sldId id="272" r:id="rId17"/>
    <p:sldId id="273" r:id="rId18"/>
    <p:sldId id="274" r:id="rId19"/>
    <p:sldId id="275" r:id="rId20"/>
    <p:sldId id="281" r:id="rId21"/>
    <p:sldId id="276" r:id="rId22"/>
    <p:sldId id="278" r:id="rId23"/>
    <p:sldId id="279" r:id="rId24"/>
    <p:sldId id="289" r:id="rId25"/>
    <p:sldId id="288" r:id="rId26"/>
    <p:sldId id="282" r:id="rId27"/>
    <p:sldId id="267" r:id="rId28"/>
    <p:sldId id="301" r:id="rId29"/>
    <p:sldId id="263" r:id="rId30"/>
    <p:sldId id="296" r:id="rId31"/>
    <p:sldId id="264" r:id="rId32"/>
    <p:sldId id="265" r:id="rId33"/>
    <p:sldId id="299" r:id="rId34"/>
    <p:sldId id="300" r:id="rId35"/>
    <p:sldId id="295" r:id="rId36"/>
    <p:sldId id="291" r:id="rId37"/>
    <p:sldId id="29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00C1C6-59DE-4DFB-83DB-010173284B61}" v="477" dt="2023-04-12T05:09:21.636"/>
    <p1510:client id="{3004D6A8-92E8-5DBF-C33B-542BBEAAE220}" v="29" dt="2023-04-12T18:33:30.386"/>
    <p1510:client id="{34CA514C-2BD5-2C29-5572-600709FB72C9}" v="17" dt="2023-04-12T00:07:29.114"/>
    <p1510:client id="{5D68876D-ABC3-65A2-9612-342074597AA7}" v="98" dt="2023-04-11T22:13:04.388"/>
    <p1510:client id="{6BBE7D88-1863-CCF9-A081-DF3F54918EC9}" v="1" dt="2023-04-12T00:53:18.462"/>
    <p1510:client id="{759DAA0B-7F9A-4140-BB04-E6CC82BBDBF6}" v="391" dt="2023-04-12T00:51:10.883"/>
    <p1510:client id="{A33E1DF0-1BF8-7117-777D-6EBE8AB058ED}" v="102" dt="2023-04-12T17:01:22.641"/>
    <p1510:client id="{A4A4FCCE-231A-9F5B-D078-9D91614400DB}" v="712" dt="2023-04-12T16:06:21.182"/>
    <p1510:client id="{BCC6D969-7F71-3E27-5AB0-C36498D5211F}" v="112" dt="2023-04-11T21:46:31.384"/>
    <p1510:client id="{C2943585-C7A1-9362-846E-00E211A8610C}" v="385" dt="2023-04-12T00:30:03.276"/>
    <p1510:client id="{F7CCEF7D-19F3-A867-7EA7-7DB4ECAE81F4}" v="2" dt="2023-04-12T16:37:03.8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0"/>
  </p:normalViewPr>
  <p:slideViewPr>
    <p:cSldViewPr snapToGrid="0">
      <p:cViewPr varScale="1">
        <p:scale>
          <a:sx n="93" d="100"/>
          <a:sy n="93" d="100"/>
        </p:scale>
        <p:origin x="27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D:\Projects\Financial%20Analysis%20of%20an%20Engineer\Final%20EDM%20salary%20edited%20graph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D:\Projects\Financial%20Analysis%20of%20an%20Engineer\Final%20EDM%20salary%20edited%20graph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D:\Projects\Financial%20Analysis%20of%20an%20Engineer\Final%20EDM%20salary%20edited%20graphs.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D:\Projects\Financial%20Analysis%20of%20an%20Engineer\Final%20EDM%20salary%20edited%20graph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612429470505076"/>
          <c:y val="2.1386739980122565E-2"/>
          <c:w val="0.75171046041234812"/>
          <c:h val="0.89929140394464413"/>
        </c:manualLayout>
      </c:layout>
      <c:lineChart>
        <c:grouping val="standard"/>
        <c:varyColors val="0"/>
        <c:ser>
          <c:idx val="0"/>
          <c:order val="0"/>
          <c:tx>
            <c:v>BBNS</c:v>
          </c:tx>
          <c:marker>
            <c:symbol val="none"/>
          </c:marker>
          <c:cat>
            <c:numRef>
              <c:f>'Alternative Comparisons (4)'!$H$9:$N$9</c:f>
              <c:numCache>
                <c:formatCode>0%</c:formatCode>
                <c:ptCount val="7"/>
                <c:pt idx="0">
                  <c:v>0</c:v>
                </c:pt>
                <c:pt idx="1">
                  <c:v>0.01</c:v>
                </c:pt>
                <c:pt idx="2">
                  <c:v>0.02</c:v>
                </c:pt>
                <c:pt idx="3">
                  <c:v>0.03</c:v>
                </c:pt>
                <c:pt idx="4">
                  <c:v>0.04</c:v>
                </c:pt>
                <c:pt idx="5">
                  <c:v>0.05</c:v>
                </c:pt>
                <c:pt idx="6">
                  <c:v>0.06</c:v>
                </c:pt>
              </c:numCache>
            </c:numRef>
          </c:cat>
          <c:val>
            <c:numRef>
              <c:f>'Alternative Comparisons (4)'!$H$10:$N$10</c:f>
              <c:numCache>
                <c:formatCode>"$"#,##0.00</c:formatCode>
                <c:ptCount val="7"/>
                <c:pt idx="0">
                  <c:v>9034068.1624747477</c:v>
                </c:pt>
                <c:pt idx="1">
                  <c:v>9357067.2877311669</c:v>
                </c:pt>
                <c:pt idx="2">
                  <c:v>9756825.5698048882</c:v>
                </c:pt>
                <c:pt idx="3">
                  <c:v>10257781.827997649</c:v>
                </c:pt>
                <c:pt idx="4">
                  <c:v>10893524.916390892</c:v>
                </c:pt>
                <c:pt idx="5">
                  <c:v>11710548.738950206</c:v>
                </c:pt>
                <c:pt idx="6">
                  <c:v>12773632.352155358</c:v>
                </c:pt>
              </c:numCache>
            </c:numRef>
          </c:val>
          <c:smooth val="0"/>
          <c:extLst>
            <c:ext xmlns:c16="http://schemas.microsoft.com/office/drawing/2014/chart" uri="{C3380CC4-5D6E-409C-BE32-E72D297353CC}">
              <c16:uniqueId val="{00000000-991F-41DE-B765-DF91E938189E}"/>
            </c:ext>
          </c:extLst>
        </c:ser>
        <c:ser>
          <c:idx val="1"/>
          <c:order val="1"/>
          <c:tx>
            <c:v>BBLS</c:v>
          </c:tx>
          <c:marker>
            <c:symbol val="none"/>
          </c:marker>
          <c:val>
            <c:numRef>
              <c:f>'Alternative Comparisons (4)'!$H$11:$N$11</c:f>
              <c:numCache>
                <c:formatCode>"$"#,##0.00</c:formatCode>
                <c:ptCount val="7"/>
                <c:pt idx="0">
                  <c:v>9822220.7860529888</c:v>
                </c:pt>
                <c:pt idx="1">
                  <c:v>10084292.97891452</c:v>
                </c:pt>
                <c:pt idx="2">
                  <c:v>10405541.033839999</c:v>
                </c:pt>
                <c:pt idx="3">
                  <c:v>10804266.186485693</c:v>
                </c:pt>
                <c:pt idx="4">
                  <c:v>11305553.844626704</c:v>
                </c:pt>
                <c:pt idx="5">
                  <c:v>11944061.310322529</c:v>
                </c:pt>
                <c:pt idx="6">
                  <c:v>12768019.794467403</c:v>
                </c:pt>
              </c:numCache>
            </c:numRef>
          </c:val>
          <c:smooth val="0"/>
          <c:extLst>
            <c:ext xmlns:c16="http://schemas.microsoft.com/office/drawing/2014/chart" uri="{C3380CC4-5D6E-409C-BE32-E72D297353CC}">
              <c16:uniqueId val="{00000001-991F-41DE-B765-DF91E938189E}"/>
            </c:ext>
          </c:extLst>
        </c:ser>
        <c:ser>
          <c:idx val="2"/>
          <c:order val="2"/>
          <c:tx>
            <c:v>BBHS</c:v>
          </c:tx>
          <c:marker>
            <c:symbol val="none"/>
          </c:marker>
          <c:val>
            <c:numRef>
              <c:f>'Alternative Comparisons (4)'!$H$12:$N$12</c:f>
              <c:numCache>
                <c:formatCode>"$"#,##0.00</c:formatCode>
                <c:ptCount val="7"/>
                <c:pt idx="0">
                  <c:v>14722683.468175154</c:v>
                </c:pt>
                <c:pt idx="1">
                  <c:v>14984755.661036637</c:v>
                </c:pt>
                <c:pt idx="2">
                  <c:v>15306003.715962246</c:v>
                </c:pt>
                <c:pt idx="3">
                  <c:v>15704728.868607882</c:v>
                </c:pt>
                <c:pt idx="4">
                  <c:v>16206016.526748909</c:v>
                </c:pt>
                <c:pt idx="5">
                  <c:v>16844523.992444772</c:v>
                </c:pt>
                <c:pt idx="6">
                  <c:v>17668482.476589456</c:v>
                </c:pt>
              </c:numCache>
            </c:numRef>
          </c:val>
          <c:smooth val="0"/>
          <c:extLst>
            <c:ext xmlns:c16="http://schemas.microsoft.com/office/drawing/2014/chart" uri="{C3380CC4-5D6E-409C-BE32-E72D297353CC}">
              <c16:uniqueId val="{00000002-991F-41DE-B765-DF91E938189E}"/>
            </c:ext>
          </c:extLst>
        </c:ser>
        <c:ser>
          <c:idx val="3"/>
          <c:order val="3"/>
          <c:tx>
            <c:v>BMNS</c:v>
          </c:tx>
          <c:marker>
            <c:symbol val="none"/>
          </c:marker>
          <c:val>
            <c:numRef>
              <c:f>'Alternative Comparisons (4)'!$H$13:$N$13</c:f>
              <c:numCache>
                <c:formatCode>"$"#,##0.00</c:formatCode>
                <c:ptCount val="7"/>
                <c:pt idx="0">
                  <c:v>9713857.0750046503</c:v>
                </c:pt>
                <c:pt idx="1">
                  <c:v>10111593.702862598</c:v>
                </c:pt>
                <c:pt idx="2">
                  <c:v>10598199.942042308</c:v>
                </c:pt>
                <c:pt idx="3">
                  <c:v>11199796.082236739</c:v>
                </c:pt>
                <c:pt idx="4">
                  <c:v>11951516.827826774</c:v>
                </c:pt>
                <c:pt idx="5">
                  <c:v>12900940.536119319</c:v>
                </c:pt>
                <c:pt idx="6">
                  <c:v>14112903.759777015</c:v>
                </c:pt>
              </c:numCache>
            </c:numRef>
          </c:val>
          <c:smooth val="0"/>
          <c:extLst>
            <c:ext xmlns:c16="http://schemas.microsoft.com/office/drawing/2014/chart" uri="{C3380CC4-5D6E-409C-BE32-E72D297353CC}">
              <c16:uniqueId val="{00000003-991F-41DE-B765-DF91E938189E}"/>
            </c:ext>
          </c:extLst>
        </c:ser>
        <c:ser>
          <c:idx val="4"/>
          <c:order val="4"/>
          <c:tx>
            <c:v>BMLS</c:v>
          </c:tx>
          <c:marker>
            <c:symbol val="none"/>
          </c:marker>
          <c:val>
            <c:numRef>
              <c:f>'Alternative Comparisons (4)'!$H$14:$N$14</c:f>
              <c:numCache>
                <c:formatCode>"$"#,##0.00</c:formatCode>
                <c:ptCount val="7"/>
                <c:pt idx="0">
                  <c:v>10524693.210068457</c:v>
                </c:pt>
                <c:pt idx="1">
                  <c:v>10857155.008080179</c:v>
                </c:pt>
                <c:pt idx="2">
                  <c:v>11260563.518249402</c:v>
                </c:pt>
                <c:pt idx="3">
                  <c:v>11755112.290033225</c:v>
                </c:pt>
                <c:pt idx="4">
                  <c:v>12367849.740594311</c:v>
                </c:pt>
                <c:pt idx="5">
                  <c:v>13135274.822775997</c:v>
                </c:pt>
                <c:pt idx="6">
                  <c:v>14106984.047681732</c:v>
                </c:pt>
              </c:numCache>
            </c:numRef>
          </c:val>
          <c:smooth val="0"/>
          <c:extLst>
            <c:ext xmlns:c16="http://schemas.microsoft.com/office/drawing/2014/chart" uri="{C3380CC4-5D6E-409C-BE32-E72D297353CC}">
              <c16:uniqueId val="{00000004-991F-41DE-B765-DF91E938189E}"/>
            </c:ext>
          </c:extLst>
        </c:ser>
        <c:ser>
          <c:idx val="5"/>
          <c:order val="5"/>
          <c:tx>
            <c:v>BMHS</c:v>
          </c:tx>
          <c:marker>
            <c:symbol val="none"/>
          </c:marker>
          <c:val>
            <c:numRef>
              <c:f>'Alternative Comparisons (4)'!$H$15:$N$15</c:f>
              <c:numCache>
                <c:formatCode>"$"#,##0.00</c:formatCode>
                <c:ptCount val="7"/>
                <c:pt idx="0">
                  <c:v>15107227.840987658</c:v>
                </c:pt>
                <c:pt idx="1">
                  <c:v>15439689.638999335</c:v>
                </c:pt>
                <c:pt idx="2">
                  <c:v>15843098.149168679</c:v>
                </c:pt>
                <c:pt idx="3">
                  <c:v>16337646.920952447</c:v>
                </c:pt>
                <c:pt idx="4">
                  <c:v>16950384.371513553</c:v>
                </c:pt>
                <c:pt idx="5">
                  <c:v>17717809.453695271</c:v>
                </c:pt>
                <c:pt idx="6">
                  <c:v>18689518.678600837</c:v>
                </c:pt>
              </c:numCache>
            </c:numRef>
          </c:val>
          <c:smooth val="0"/>
          <c:extLst>
            <c:ext xmlns:c16="http://schemas.microsoft.com/office/drawing/2014/chart" uri="{C3380CC4-5D6E-409C-BE32-E72D297353CC}">
              <c16:uniqueId val="{00000005-991F-41DE-B765-DF91E938189E}"/>
            </c:ext>
          </c:extLst>
        </c:ser>
        <c:ser>
          <c:idx val="6"/>
          <c:order val="6"/>
          <c:tx>
            <c:v>LABNS</c:v>
          </c:tx>
          <c:marker>
            <c:symbol val="none"/>
          </c:marker>
          <c:val>
            <c:numRef>
              <c:f>'Alternative Comparisons (4)'!$H$16:$N$16</c:f>
              <c:numCache>
                <c:formatCode>"$"#,##0.00</c:formatCode>
                <c:ptCount val="7"/>
                <c:pt idx="0">
                  <c:v>10354730.139570568</c:v>
                </c:pt>
                <c:pt idx="1">
                  <c:v>10630416.985925021</c:v>
                </c:pt>
                <c:pt idx="2">
                  <c:v>10963215.704759642</c:v>
                </c:pt>
                <c:pt idx="3">
                  <c:v>11369602.498791791</c:v>
                </c:pt>
                <c:pt idx="4">
                  <c:v>11871913.667872557</c:v>
                </c:pt>
                <c:pt idx="5">
                  <c:v>12500711.210430671</c:v>
                </c:pt>
                <c:pt idx="6">
                  <c:v>13298175.469830159</c:v>
                </c:pt>
              </c:numCache>
            </c:numRef>
          </c:val>
          <c:smooth val="0"/>
          <c:extLst>
            <c:ext xmlns:c16="http://schemas.microsoft.com/office/drawing/2014/chart" uri="{C3380CC4-5D6E-409C-BE32-E72D297353CC}">
              <c16:uniqueId val="{00000006-991F-41DE-B765-DF91E938189E}"/>
            </c:ext>
          </c:extLst>
        </c:ser>
        <c:ser>
          <c:idx val="7"/>
          <c:order val="7"/>
          <c:tx>
            <c:v>LABLS</c:v>
          </c:tx>
          <c:marker>
            <c:symbol val="none"/>
          </c:marker>
          <c:val>
            <c:numRef>
              <c:f>'Alternative Comparisons (4)'!$H$17:$N$17</c:f>
              <c:numCache>
                <c:formatCode>"$"#,##0.00</c:formatCode>
                <c:ptCount val="7"/>
                <c:pt idx="0">
                  <c:v>11274241.533745185</c:v>
                </c:pt>
                <c:pt idx="1">
                  <c:v>11478846.95897227</c:v>
                </c:pt>
                <c:pt idx="2">
                  <c:v>11720050.412800606</c:v>
                </c:pt>
                <c:pt idx="3">
                  <c:v>12007167.583694518</c:v>
                </c:pt>
                <c:pt idx="4">
                  <c:v>12352614.084147673</c:v>
                </c:pt>
                <c:pt idx="5">
                  <c:v>12773142.543698382</c:v>
                </c:pt>
                <c:pt idx="6">
                  <c:v>13291627.485860877</c:v>
                </c:pt>
              </c:numCache>
            </c:numRef>
          </c:val>
          <c:smooth val="0"/>
          <c:extLst>
            <c:ext xmlns:c16="http://schemas.microsoft.com/office/drawing/2014/chart" uri="{C3380CC4-5D6E-409C-BE32-E72D297353CC}">
              <c16:uniqueId val="{00000007-991F-41DE-B765-DF91E938189E}"/>
            </c:ext>
          </c:extLst>
        </c:ser>
        <c:ser>
          <c:idx val="8"/>
          <c:order val="8"/>
          <c:tx>
            <c:v>LABHS</c:v>
          </c:tx>
          <c:marker>
            <c:symbol val="none"/>
          </c:marker>
          <c:val>
            <c:numRef>
              <c:f>'Alternative Comparisons (4)'!$H$18:$N$18</c:f>
              <c:numCache>
                <c:formatCode>"$"#,##0.00</c:formatCode>
                <c:ptCount val="7"/>
                <c:pt idx="0">
                  <c:v>16991447.996221051</c:v>
                </c:pt>
                <c:pt idx="1">
                  <c:v>17196053.421448078</c:v>
                </c:pt>
                <c:pt idx="2">
                  <c:v>17437256.875276566</c:v>
                </c:pt>
                <c:pt idx="3">
                  <c:v>17724374.04617041</c:v>
                </c:pt>
                <c:pt idx="4">
                  <c:v>18069820.546623584</c:v>
                </c:pt>
                <c:pt idx="5">
                  <c:v>18490349.006174341</c:v>
                </c:pt>
                <c:pt idx="6">
                  <c:v>19008833.948336616</c:v>
                </c:pt>
              </c:numCache>
            </c:numRef>
          </c:val>
          <c:smooth val="0"/>
          <c:extLst>
            <c:ext xmlns:c16="http://schemas.microsoft.com/office/drawing/2014/chart" uri="{C3380CC4-5D6E-409C-BE32-E72D297353CC}">
              <c16:uniqueId val="{00000008-991F-41DE-B765-DF91E938189E}"/>
            </c:ext>
          </c:extLst>
        </c:ser>
        <c:ser>
          <c:idx val="9"/>
          <c:order val="9"/>
          <c:tx>
            <c:v>LAMNS</c:v>
          </c:tx>
          <c:marker>
            <c:symbol val="none"/>
          </c:marker>
          <c:val>
            <c:numRef>
              <c:f>'Alternative Comparisons (4)'!$H$19:$N$19</c:f>
              <c:numCache>
                <c:formatCode>"$"#,##0.00</c:formatCode>
                <c:ptCount val="7"/>
                <c:pt idx="0">
                  <c:v>11944357.105518883</c:v>
                </c:pt>
                <c:pt idx="1">
                  <c:v>12275038.319903933</c:v>
                </c:pt>
                <c:pt idx="2">
                  <c:v>12669806.291623309</c:v>
                </c:pt>
                <c:pt idx="3">
                  <c:v>13145438.529246286</c:v>
                </c:pt>
                <c:pt idx="4">
                  <c:v>13724110.310295699</c:v>
                </c:pt>
                <c:pt idx="5">
                  <c:v>14435393.589522388</c:v>
                </c:pt>
                <c:pt idx="6">
                  <c:v>15319066.305440258</c:v>
                </c:pt>
              </c:numCache>
            </c:numRef>
          </c:val>
          <c:smooth val="0"/>
          <c:extLst>
            <c:ext xmlns:c16="http://schemas.microsoft.com/office/drawing/2014/chart" uri="{C3380CC4-5D6E-409C-BE32-E72D297353CC}">
              <c16:uniqueId val="{00000009-991F-41DE-B765-DF91E938189E}"/>
            </c:ext>
          </c:extLst>
        </c:ser>
        <c:ser>
          <c:idx val="10"/>
          <c:order val="10"/>
          <c:tx>
            <c:v>LAMLS</c:v>
          </c:tx>
          <c:marker>
            <c:symbol val="none"/>
          </c:marker>
          <c:val>
            <c:numRef>
              <c:f>'Alternative Comparisons (4)'!$H$20:$N$20</c:f>
              <c:numCache>
                <c:formatCode>"$"#,##0.00</c:formatCode>
                <c:ptCount val="7"/>
                <c:pt idx="0">
                  <c:v>12865761.804455023</c:v>
                </c:pt>
                <c:pt idx="1">
                  <c:v>13122267.075832997</c:v>
                </c:pt>
                <c:pt idx="2">
                  <c:v>13422492.173676822</c:v>
                </c:pt>
                <c:pt idx="3">
                  <c:v>13776479.674469559</c:v>
                </c:pt>
                <c:pt idx="4">
                  <c:v>14197215.89298608</c:v>
                </c:pt>
                <c:pt idx="5">
                  <c:v>14701682.551632239</c:v>
                </c:pt>
                <c:pt idx="6">
                  <c:v>15312339.359877434</c:v>
                </c:pt>
              </c:numCache>
            </c:numRef>
          </c:val>
          <c:smooth val="0"/>
          <c:extLst>
            <c:ext xmlns:c16="http://schemas.microsoft.com/office/drawing/2014/chart" uri="{C3380CC4-5D6E-409C-BE32-E72D297353CC}">
              <c16:uniqueId val="{0000000A-991F-41DE-B765-DF91E938189E}"/>
            </c:ext>
          </c:extLst>
        </c:ser>
        <c:ser>
          <c:idx val="11"/>
          <c:order val="11"/>
          <c:tx>
            <c:v>LAMHS</c:v>
          </c:tx>
          <c:marker>
            <c:symbol val="none"/>
          </c:marker>
          <c:val>
            <c:numRef>
              <c:f>'Alternative Comparisons (4)'!$H$21:$N$21</c:f>
              <c:numCache>
                <c:formatCode>"$"#,##0.00</c:formatCode>
                <c:ptCount val="7"/>
                <c:pt idx="0">
                  <c:v>18073187.521408666</c:v>
                </c:pt>
                <c:pt idx="1">
                  <c:v>18329692.792786591</c:v>
                </c:pt>
                <c:pt idx="2">
                  <c:v>18629917.890630554</c:v>
                </c:pt>
                <c:pt idx="3">
                  <c:v>18983905.391423225</c:v>
                </c:pt>
                <c:pt idx="4">
                  <c:v>19404641.609939765</c:v>
                </c:pt>
                <c:pt idx="5">
                  <c:v>19909108.268585965</c:v>
                </c:pt>
                <c:pt idx="6">
                  <c:v>20519765.076830965</c:v>
                </c:pt>
              </c:numCache>
            </c:numRef>
          </c:val>
          <c:smooth val="0"/>
          <c:extLst>
            <c:ext xmlns:c16="http://schemas.microsoft.com/office/drawing/2014/chart" uri="{C3380CC4-5D6E-409C-BE32-E72D297353CC}">
              <c16:uniqueId val="{0000000B-991F-41DE-B765-DF91E938189E}"/>
            </c:ext>
          </c:extLst>
        </c:ser>
        <c:dLbls>
          <c:showLegendKey val="0"/>
          <c:showVal val="0"/>
          <c:showCatName val="0"/>
          <c:showSerName val="0"/>
          <c:showPercent val="0"/>
          <c:showBubbleSize val="0"/>
        </c:dLbls>
        <c:smooth val="0"/>
        <c:axId val="1026992128"/>
        <c:axId val="1026107072"/>
      </c:lineChart>
      <c:catAx>
        <c:axId val="1026992128"/>
        <c:scaling>
          <c:orientation val="minMax"/>
        </c:scaling>
        <c:delete val="0"/>
        <c:axPos val="b"/>
        <c:title>
          <c:tx>
            <c:rich>
              <a:bodyPr/>
              <a:lstStyle/>
              <a:p>
                <a:pPr>
                  <a:defRPr/>
                </a:pPr>
                <a:r>
                  <a:rPr lang="en-US"/>
                  <a:t>MARR</a:t>
                </a:r>
              </a:p>
            </c:rich>
          </c:tx>
          <c:overlay val="0"/>
        </c:title>
        <c:numFmt formatCode="0%" sourceLinked="1"/>
        <c:majorTickMark val="out"/>
        <c:minorTickMark val="none"/>
        <c:tickLblPos val="nextTo"/>
        <c:crossAx val="1026107072"/>
        <c:crosses val="autoZero"/>
        <c:auto val="1"/>
        <c:lblAlgn val="ctr"/>
        <c:lblOffset val="100"/>
        <c:noMultiLvlLbl val="0"/>
      </c:catAx>
      <c:valAx>
        <c:axId val="1026107072"/>
        <c:scaling>
          <c:orientation val="minMax"/>
        </c:scaling>
        <c:delete val="0"/>
        <c:axPos val="l"/>
        <c:majorGridlines/>
        <c:title>
          <c:tx>
            <c:rich>
              <a:bodyPr/>
              <a:lstStyle/>
              <a:p>
                <a:pPr>
                  <a:defRPr/>
                </a:pPr>
                <a:r>
                  <a:rPr lang="en-US"/>
                  <a:t>Future Worth</a:t>
                </a:r>
              </a:p>
            </c:rich>
          </c:tx>
          <c:layout>
            <c:manualLayout>
              <c:xMode val="edge"/>
              <c:yMode val="edge"/>
              <c:x val="0"/>
              <c:y val="0.388600320150573"/>
            </c:manualLayout>
          </c:layout>
          <c:overlay val="0"/>
        </c:title>
        <c:numFmt formatCode="&quot;$&quot;#,##0.00" sourceLinked="1"/>
        <c:majorTickMark val="out"/>
        <c:minorTickMark val="none"/>
        <c:tickLblPos val="nextTo"/>
        <c:crossAx val="1026992128"/>
        <c:crosses val="autoZero"/>
        <c:crossBetween val="between"/>
      </c:valAx>
    </c:plotArea>
    <c:legend>
      <c:legendPos val="r"/>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4221004738072787"/>
          <c:y val="2.1386739980122565E-2"/>
          <c:w val="0.76563511677567986"/>
          <c:h val="0.90457041306638519"/>
        </c:manualLayout>
      </c:layout>
      <c:lineChart>
        <c:grouping val="standard"/>
        <c:varyColors val="0"/>
        <c:ser>
          <c:idx val="0"/>
          <c:order val="0"/>
          <c:tx>
            <c:v>BBNS</c:v>
          </c:tx>
          <c:marker>
            <c:symbol val="none"/>
          </c:marker>
          <c:cat>
            <c:numRef>
              <c:f>'Alternative Comparisons (4)'!$O$9:$T$9</c:f>
              <c:numCache>
                <c:formatCode>0%</c:formatCode>
                <c:ptCount val="6"/>
                <c:pt idx="0">
                  <c:v>7.0000000000000007E-2</c:v>
                </c:pt>
                <c:pt idx="1">
                  <c:v>0.08</c:v>
                </c:pt>
                <c:pt idx="2">
                  <c:v>0.09</c:v>
                </c:pt>
                <c:pt idx="3">
                  <c:v>0.1</c:v>
                </c:pt>
                <c:pt idx="4">
                  <c:v>0.11</c:v>
                </c:pt>
                <c:pt idx="5">
                  <c:v>0.12</c:v>
                </c:pt>
              </c:numCache>
            </c:numRef>
          </c:cat>
          <c:val>
            <c:numRef>
              <c:f>'Alternative Comparisons (4)'!$O$10:$T$10</c:f>
              <c:numCache>
                <c:formatCode>"$"#,##0.00</c:formatCode>
                <c:ptCount val="6"/>
                <c:pt idx="0">
                  <c:v>14173571.150942862</c:v>
                </c:pt>
                <c:pt idx="1">
                  <c:v>16038315.908111142</c:v>
                </c:pt>
                <c:pt idx="2">
                  <c:v>18549059.829186309</c:v>
                </c:pt>
                <c:pt idx="3">
                  <c:v>21963520.799768809</c:v>
                </c:pt>
                <c:pt idx="4">
                  <c:v>26649700.868711963</c:v>
                </c:pt>
                <c:pt idx="5">
                  <c:v>33134920.782030359</c:v>
                </c:pt>
              </c:numCache>
            </c:numRef>
          </c:val>
          <c:smooth val="0"/>
          <c:extLst>
            <c:ext xmlns:c16="http://schemas.microsoft.com/office/drawing/2014/chart" uri="{C3380CC4-5D6E-409C-BE32-E72D297353CC}">
              <c16:uniqueId val="{00000000-A0A1-4D84-A508-541593315338}"/>
            </c:ext>
          </c:extLst>
        </c:ser>
        <c:ser>
          <c:idx val="1"/>
          <c:order val="1"/>
          <c:tx>
            <c:v>BBLS</c:v>
          </c:tx>
          <c:marker>
            <c:symbol val="none"/>
          </c:marker>
          <c:cat>
            <c:numRef>
              <c:f>'Alternative Comparisons (4)'!$O$9:$T$9</c:f>
              <c:numCache>
                <c:formatCode>0%</c:formatCode>
                <c:ptCount val="6"/>
                <c:pt idx="0">
                  <c:v>7.0000000000000007E-2</c:v>
                </c:pt>
                <c:pt idx="1">
                  <c:v>0.08</c:v>
                </c:pt>
                <c:pt idx="2">
                  <c:v>0.09</c:v>
                </c:pt>
                <c:pt idx="3">
                  <c:v>0.1</c:v>
                </c:pt>
                <c:pt idx="4">
                  <c:v>0.11</c:v>
                </c:pt>
                <c:pt idx="5">
                  <c:v>0.12</c:v>
                </c:pt>
              </c:numCache>
            </c:numRef>
          </c:cat>
          <c:val>
            <c:numRef>
              <c:f>'Alternative Comparisons (4)'!$O$11:$T$11</c:f>
              <c:numCache>
                <c:formatCode>"$"#,##0.00</c:formatCode>
                <c:ptCount val="6"/>
                <c:pt idx="0">
                  <c:v>13844997.675857298</c:v>
                </c:pt>
                <c:pt idx="1">
                  <c:v>15270223.243941039</c:v>
                </c:pt>
                <c:pt idx="2">
                  <c:v>17178633.301751543</c:v>
                </c:pt>
                <c:pt idx="3">
                  <c:v>19762353.742445413</c:v>
                </c:pt>
                <c:pt idx="4">
                  <c:v>23296110.07660133</c:v>
                </c:pt>
                <c:pt idx="5">
                  <c:v>28174228.357711133</c:v>
                </c:pt>
              </c:numCache>
            </c:numRef>
          </c:val>
          <c:smooth val="0"/>
          <c:extLst>
            <c:ext xmlns:c16="http://schemas.microsoft.com/office/drawing/2014/chart" uri="{C3380CC4-5D6E-409C-BE32-E72D297353CC}">
              <c16:uniqueId val="{00000001-A0A1-4D84-A508-541593315338}"/>
            </c:ext>
          </c:extLst>
        </c:ser>
        <c:ser>
          <c:idx val="2"/>
          <c:order val="2"/>
          <c:tx>
            <c:v>BBHS</c:v>
          </c:tx>
          <c:marker>
            <c:symbol val="none"/>
          </c:marker>
          <c:cat>
            <c:numRef>
              <c:f>'Alternative Comparisons (4)'!$O$9:$T$9</c:f>
              <c:numCache>
                <c:formatCode>0%</c:formatCode>
                <c:ptCount val="6"/>
                <c:pt idx="0">
                  <c:v>7.0000000000000007E-2</c:v>
                </c:pt>
                <c:pt idx="1">
                  <c:v>0.08</c:v>
                </c:pt>
                <c:pt idx="2">
                  <c:v>0.09</c:v>
                </c:pt>
                <c:pt idx="3">
                  <c:v>0.1</c:v>
                </c:pt>
                <c:pt idx="4">
                  <c:v>0.11</c:v>
                </c:pt>
                <c:pt idx="5">
                  <c:v>0.12</c:v>
                </c:pt>
              </c:numCache>
            </c:numRef>
          </c:cat>
          <c:val>
            <c:numRef>
              <c:f>'Alternative Comparisons (4)'!$O$12:$T$12</c:f>
              <c:numCache>
                <c:formatCode>"$"#,##0.00</c:formatCode>
                <c:ptCount val="6"/>
                <c:pt idx="0">
                  <c:v>18745460.357979454</c:v>
                </c:pt>
                <c:pt idx="1">
                  <c:v>20170685.92606324</c:v>
                </c:pt>
                <c:pt idx="2">
                  <c:v>22079095.983873762</c:v>
                </c:pt>
                <c:pt idx="3">
                  <c:v>24662816.424567558</c:v>
                </c:pt>
                <c:pt idx="4">
                  <c:v>28196572.758723486</c:v>
                </c:pt>
                <c:pt idx="5">
                  <c:v>33074691.039833315</c:v>
                </c:pt>
              </c:numCache>
            </c:numRef>
          </c:val>
          <c:smooth val="0"/>
          <c:extLst>
            <c:ext xmlns:c16="http://schemas.microsoft.com/office/drawing/2014/chart" uri="{C3380CC4-5D6E-409C-BE32-E72D297353CC}">
              <c16:uniqueId val="{00000002-A0A1-4D84-A508-541593315338}"/>
            </c:ext>
          </c:extLst>
        </c:ser>
        <c:ser>
          <c:idx val="3"/>
          <c:order val="3"/>
          <c:tx>
            <c:v>BMNS</c:v>
          </c:tx>
          <c:marker>
            <c:symbol val="none"/>
          </c:marker>
          <c:cat>
            <c:numRef>
              <c:f>'Alternative Comparisons (4)'!$O$9:$T$9</c:f>
              <c:numCache>
                <c:formatCode>0%</c:formatCode>
                <c:ptCount val="6"/>
                <c:pt idx="0">
                  <c:v>7.0000000000000007E-2</c:v>
                </c:pt>
                <c:pt idx="1">
                  <c:v>0.08</c:v>
                </c:pt>
                <c:pt idx="2">
                  <c:v>0.09</c:v>
                </c:pt>
                <c:pt idx="3">
                  <c:v>0.1</c:v>
                </c:pt>
                <c:pt idx="4">
                  <c:v>0.11</c:v>
                </c:pt>
                <c:pt idx="5">
                  <c:v>0.12</c:v>
                </c:pt>
              </c:numCache>
            </c:numRef>
          </c:cat>
          <c:val>
            <c:numRef>
              <c:f>'Alternative Comparisons (4)'!$O$13:$T$13</c:f>
              <c:numCache>
                <c:formatCode>"$"#,##0.00</c:formatCode>
                <c:ptCount val="6"/>
                <c:pt idx="0">
                  <c:v>15676282.292072792</c:v>
                </c:pt>
                <c:pt idx="1">
                  <c:v>17713569.806179021</c:v>
                </c:pt>
                <c:pt idx="2">
                  <c:v>20394444.29720417</c:v>
                </c:pt>
                <c:pt idx="3">
                  <c:v>23955029.167708367</c:v>
                </c:pt>
                <c:pt idx="4">
                  <c:v>28725299.760110341</c:v>
                </c:pt>
                <c:pt idx="5">
                  <c:v>35168158.429873213</c:v>
                </c:pt>
              </c:numCache>
            </c:numRef>
          </c:val>
          <c:smooth val="0"/>
          <c:extLst>
            <c:ext xmlns:c16="http://schemas.microsoft.com/office/drawing/2014/chart" uri="{C3380CC4-5D6E-409C-BE32-E72D297353CC}">
              <c16:uniqueId val="{00000003-A0A1-4D84-A508-541593315338}"/>
            </c:ext>
          </c:extLst>
        </c:ser>
        <c:ser>
          <c:idx val="4"/>
          <c:order val="4"/>
          <c:tx>
            <c:v>BMLS</c:v>
          </c:tx>
          <c:marker>
            <c:symbol val="none"/>
          </c:marker>
          <c:cat>
            <c:numRef>
              <c:f>'Alternative Comparisons (4)'!$O$9:$T$9</c:f>
              <c:numCache>
                <c:formatCode>0%</c:formatCode>
                <c:ptCount val="6"/>
                <c:pt idx="0">
                  <c:v>7.0000000000000007E-2</c:v>
                </c:pt>
                <c:pt idx="1">
                  <c:v>0.08</c:v>
                </c:pt>
                <c:pt idx="2">
                  <c:v>0.09</c:v>
                </c:pt>
                <c:pt idx="3">
                  <c:v>0.1</c:v>
                </c:pt>
                <c:pt idx="4">
                  <c:v>0.11</c:v>
                </c:pt>
                <c:pt idx="5">
                  <c:v>0.12</c:v>
                </c:pt>
              </c:numCache>
            </c:numRef>
          </c:cat>
          <c:val>
            <c:numRef>
              <c:f>'Alternative Comparisons (4)'!$O$14:$T$14</c:f>
              <c:numCache>
                <c:formatCode>"$"#,##0.00</c:formatCode>
                <c:ptCount val="6"/>
                <c:pt idx="0">
                  <c:v>15350813.82842683</c:v>
                </c:pt>
                <c:pt idx="1">
                  <c:v>16960114.583572764</c:v>
                </c:pt>
                <c:pt idx="2">
                  <c:v>19064070.391234633</c:v>
                </c:pt>
                <c:pt idx="3">
                  <c:v>21842378.084849428</c:v>
                </c:pt>
                <c:pt idx="4">
                  <c:v>25546177.427503616</c:v>
                </c:pt>
                <c:pt idx="5">
                  <c:v>30527959.028454278</c:v>
                </c:pt>
              </c:numCache>
            </c:numRef>
          </c:val>
          <c:smooth val="0"/>
          <c:extLst>
            <c:ext xmlns:c16="http://schemas.microsoft.com/office/drawing/2014/chart" uri="{C3380CC4-5D6E-409C-BE32-E72D297353CC}">
              <c16:uniqueId val="{00000004-A0A1-4D84-A508-541593315338}"/>
            </c:ext>
          </c:extLst>
        </c:ser>
        <c:ser>
          <c:idx val="5"/>
          <c:order val="5"/>
          <c:tx>
            <c:v>BMHS</c:v>
          </c:tx>
          <c:marker>
            <c:symbol val="none"/>
          </c:marker>
          <c:cat>
            <c:numRef>
              <c:f>'Alternative Comparisons (4)'!$O$9:$T$9</c:f>
              <c:numCache>
                <c:formatCode>0%</c:formatCode>
                <c:ptCount val="6"/>
                <c:pt idx="0">
                  <c:v>7.0000000000000007E-2</c:v>
                </c:pt>
                <c:pt idx="1">
                  <c:v>0.08</c:v>
                </c:pt>
                <c:pt idx="2">
                  <c:v>0.09</c:v>
                </c:pt>
                <c:pt idx="3">
                  <c:v>0.1</c:v>
                </c:pt>
                <c:pt idx="4">
                  <c:v>0.11</c:v>
                </c:pt>
                <c:pt idx="5">
                  <c:v>0.12</c:v>
                </c:pt>
              </c:numCache>
            </c:numRef>
          </c:cat>
          <c:val>
            <c:numRef>
              <c:f>'Alternative Comparisons (4)'!$O$15:$T$15</c:f>
              <c:numCache>
                <c:formatCode>"$"#,##0.00</c:formatCode>
                <c:ptCount val="6"/>
                <c:pt idx="0">
                  <c:v>19933348.459346022</c:v>
                </c:pt>
                <c:pt idx="1">
                  <c:v>21542649.214491997</c:v>
                </c:pt>
                <c:pt idx="2">
                  <c:v>23646605.022153888</c:v>
                </c:pt>
                <c:pt idx="3">
                  <c:v>26424912.715768605</c:v>
                </c:pt>
                <c:pt idx="4">
                  <c:v>30128712.058422804</c:v>
                </c:pt>
                <c:pt idx="5">
                  <c:v>35110493.659373485</c:v>
                </c:pt>
              </c:numCache>
            </c:numRef>
          </c:val>
          <c:smooth val="0"/>
          <c:extLst>
            <c:ext xmlns:c16="http://schemas.microsoft.com/office/drawing/2014/chart" uri="{C3380CC4-5D6E-409C-BE32-E72D297353CC}">
              <c16:uniqueId val="{00000005-A0A1-4D84-A508-541593315338}"/>
            </c:ext>
          </c:extLst>
        </c:ser>
        <c:ser>
          <c:idx val="6"/>
          <c:order val="6"/>
          <c:tx>
            <c:v>LABNS</c:v>
          </c:tx>
          <c:marker>
            <c:symbol val="none"/>
          </c:marker>
          <c:cat>
            <c:numRef>
              <c:f>'Alternative Comparisons (4)'!$O$9:$T$9</c:f>
              <c:numCache>
                <c:formatCode>0%</c:formatCode>
                <c:ptCount val="6"/>
                <c:pt idx="0">
                  <c:v>7.0000000000000007E-2</c:v>
                </c:pt>
                <c:pt idx="1">
                  <c:v>0.08</c:v>
                </c:pt>
                <c:pt idx="2">
                  <c:v>0.09</c:v>
                </c:pt>
                <c:pt idx="3">
                  <c:v>0.1</c:v>
                </c:pt>
                <c:pt idx="4">
                  <c:v>0.11</c:v>
                </c:pt>
                <c:pt idx="5">
                  <c:v>0.12</c:v>
                </c:pt>
              </c:numCache>
            </c:numRef>
          </c:cat>
          <c:val>
            <c:numRef>
              <c:f>'Alternative Comparisons (4)'!$O$16:$T$16</c:f>
              <c:numCache>
                <c:formatCode>"$"#,##0.00</c:formatCode>
                <c:ptCount val="6"/>
                <c:pt idx="0">
                  <c:v>14322989.317759586</c:v>
                </c:pt>
                <c:pt idx="1">
                  <c:v>15657393.302191682</c:v>
                </c:pt>
                <c:pt idx="2">
                  <c:v>17417406.877102911</c:v>
                </c:pt>
                <c:pt idx="3">
                  <c:v>19767674.856617801</c:v>
                </c:pt>
                <c:pt idx="4">
                  <c:v>22943080.746165443</c:v>
                </c:pt>
                <c:pt idx="5">
                  <c:v>27280273.041427519</c:v>
                </c:pt>
              </c:numCache>
            </c:numRef>
          </c:val>
          <c:smooth val="0"/>
          <c:extLst>
            <c:ext xmlns:c16="http://schemas.microsoft.com/office/drawing/2014/chart" uri="{C3380CC4-5D6E-409C-BE32-E72D297353CC}">
              <c16:uniqueId val="{00000006-A0A1-4D84-A508-541593315338}"/>
            </c:ext>
          </c:extLst>
        </c:ser>
        <c:ser>
          <c:idx val="7"/>
          <c:order val="7"/>
          <c:tx>
            <c:v>LABLS</c:v>
          </c:tx>
          <c:marker>
            <c:symbol val="none"/>
          </c:marker>
          <c:cat>
            <c:numRef>
              <c:f>'Alternative Comparisons (4)'!$O$9:$T$9</c:f>
              <c:numCache>
                <c:formatCode>0%</c:formatCode>
                <c:ptCount val="6"/>
                <c:pt idx="0">
                  <c:v>7.0000000000000007E-2</c:v>
                </c:pt>
                <c:pt idx="1">
                  <c:v>0.08</c:v>
                </c:pt>
                <c:pt idx="2">
                  <c:v>0.09</c:v>
                </c:pt>
                <c:pt idx="3">
                  <c:v>0.1</c:v>
                </c:pt>
                <c:pt idx="4">
                  <c:v>0.11</c:v>
                </c:pt>
                <c:pt idx="5">
                  <c:v>0.12</c:v>
                </c:pt>
              </c:numCache>
            </c:numRef>
          </c:cat>
          <c:val>
            <c:numRef>
              <c:f>'Alternative Comparisons (4)'!$O$17:$T$17</c:f>
              <c:numCache>
                <c:formatCode>"$"#,##0.00</c:formatCode>
                <c:ptCount val="6"/>
                <c:pt idx="0">
                  <c:v>13939653.596826421</c:v>
                </c:pt>
                <c:pt idx="1">
                  <c:v>14761285.19399322</c:v>
                </c:pt>
                <c:pt idx="2">
                  <c:v>15818575.928429022</c:v>
                </c:pt>
                <c:pt idx="3">
                  <c:v>17199646.623073839</c:v>
                </c:pt>
                <c:pt idx="4">
                  <c:v>19030558.155369684</c:v>
                </c:pt>
                <c:pt idx="5">
                  <c:v>21492798.546388399</c:v>
                </c:pt>
              </c:numCache>
            </c:numRef>
          </c:val>
          <c:smooth val="0"/>
          <c:extLst>
            <c:ext xmlns:c16="http://schemas.microsoft.com/office/drawing/2014/chart" uri="{C3380CC4-5D6E-409C-BE32-E72D297353CC}">
              <c16:uniqueId val="{00000007-A0A1-4D84-A508-541593315338}"/>
            </c:ext>
          </c:extLst>
        </c:ser>
        <c:ser>
          <c:idx val="8"/>
          <c:order val="8"/>
          <c:tx>
            <c:v>LABHS</c:v>
          </c:tx>
          <c:marker>
            <c:symbol val="none"/>
          </c:marker>
          <c:cat>
            <c:numRef>
              <c:f>'Alternative Comparisons (4)'!$O$9:$T$9</c:f>
              <c:numCache>
                <c:formatCode>0%</c:formatCode>
                <c:ptCount val="6"/>
                <c:pt idx="0">
                  <c:v>7.0000000000000007E-2</c:v>
                </c:pt>
                <c:pt idx="1">
                  <c:v>0.08</c:v>
                </c:pt>
                <c:pt idx="2">
                  <c:v>0.09</c:v>
                </c:pt>
                <c:pt idx="3">
                  <c:v>0.1</c:v>
                </c:pt>
                <c:pt idx="4">
                  <c:v>0.11</c:v>
                </c:pt>
                <c:pt idx="5">
                  <c:v>0.12</c:v>
                </c:pt>
              </c:numCache>
            </c:numRef>
          </c:cat>
          <c:val>
            <c:numRef>
              <c:f>'Alternative Comparisons (4)'!$O$18:$T$18</c:f>
              <c:numCache>
                <c:formatCode>"$"#,##0.00</c:formatCode>
                <c:ptCount val="6"/>
                <c:pt idx="0">
                  <c:v>19656860.059302278</c:v>
                </c:pt>
                <c:pt idx="1">
                  <c:v>20478491.656469133</c:v>
                </c:pt>
                <c:pt idx="2">
                  <c:v>21535782.390904956</c:v>
                </c:pt>
                <c:pt idx="3">
                  <c:v>22916853.085549675</c:v>
                </c:pt>
                <c:pt idx="4">
                  <c:v>24747764.617845532</c:v>
                </c:pt>
                <c:pt idx="5">
                  <c:v>27210005.008864276</c:v>
                </c:pt>
              </c:numCache>
            </c:numRef>
          </c:val>
          <c:smooth val="0"/>
          <c:extLst>
            <c:ext xmlns:c16="http://schemas.microsoft.com/office/drawing/2014/chart" uri="{C3380CC4-5D6E-409C-BE32-E72D297353CC}">
              <c16:uniqueId val="{00000008-A0A1-4D84-A508-541593315338}"/>
            </c:ext>
          </c:extLst>
        </c:ser>
        <c:ser>
          <c:idx val="9"/>
          <c:order val="9"/>
          <c:tx>
            <c:v>LAMNS</c:v>
          </c:tx>
          <c:marker>
            <c:symbol val="none"/>
          </c:marker>
          <c:cat>
            <c:numRef>
              <c:f>'Alternative Comparisons (4)'!$O$9:$T$9</c:f>
              <c:numCache>
                <c:formatCode>0%</c:formatCode>
                <c:ptCount val="6"/>
                <c:pt idx="0">
                  <c:v>7.0000000000000007E-2</c:v>
                </c:pt>
                <c:pt idx="1">
                  <c:v>0.08</c:v>
                </c:pt>
                <c:pt idx="2">
                  <c:v>0.09</c:v>
                </c:pt>
                <c:pt idx="3">
                  <c:v>0.1</c:v>
                </c:pt>
                <c:pt idx="4">
                  <c:v>0.11</c:v>
                </c:pt>
                <c:pt idx="5">
                  <c:v>0.12</c:v>
                </c:pt>
              </c:numCache>
            </c:numRef>
          </c:cat>
          <c:val>
            <c:numRef>
              <c:f>'Alternative Comparisons (4)'!$O$19:$T$19</c:f>
              <c:numCache>
                <c:formatCode>"$"#,##0.00</c:formatCode>
                <c:ptCount val="6"/>
                <c:pt idx="0">
                  <c:v>16429079.418621285</c:v>
                </c:pt>
                <c:pt idx="1">
                  <c:v>17839182.943988461</c:v>
                </c:pt>
                <c:pt idx="2">
                  <c:v>19650935.777863201</c:v>
                </c:pt>
                <c:pt idx="3">
                  <c:v>22005149.143232707</c:v>
                </c:pt>
                <c:pt idx="4">
                  <c:v>25098286.570681758</c:v>
                </c:pt>
                <c:pt idx="5">
                  <c:v>29206032.623769592</c:v>
                </c:pt>
              </c:numCache>
            </c:numRef>
          </c:val>
          <c:smooth val="0"/>
          <c:extLst>
            <c:ext xmlns:c16="http://schemas.microsoft.com/office/drawing/2014/chart" uri="{C3380CC4-5D6E-409C-BE32-E72D297353CC}">
              <c16:uniqueId val="{00000009-A0A1-4D84-A508-541593315338}"/>
            </c:ext>
          </c:extLst>
        </c:ser>
        <c:ser>
          <c:idx val="10"/>
          <c:order val="10"/>
          <c:tx>
            <c:v>LAMLS</c:v>
          </c:tx>
          <c:marker>
            <c:symbol val="none"/>
          </c:marker>
          <c:cat>
            <c:numRef>
              <c:f>'Alternative Comparisons (4)'!$O$9:$T$9</c:f>
              <c:numCache>
                <c:formatCode>0%</c:formatCode>
                <c:ptCount val="6"/>
                <c:pt idx="0">
                  <c:v>7.0000000000000007E-2</c:v>
                </c:pt>
                <c:pt idx="1">
                  <c:v>0.08</c:v>
                </c:pt>
                <c:pt idx="2">
                  <c:v>0.09</c:v>
                </c:pt>
                <c:pt idx="3">
                  <c:v>0.1</c:v>
                </c:pt>
                <c:pt idx="4">
                  <c:v>0.11</c:v>
                </c:pt>
                <c:pt idx="5">
                  <c:v>0.12</c:v>
                </c:pt>
              </c:numCache>
            </c:numRef>
          </c:cat>
          <c:val>
            <c:numRef>
              <c:f>'Alternative Comparisons (4)'!$O$20:$T$20</c:f>
              <c:numCache>
                <c:formatCode>"$"#,##0.00</c:formatCode>
                <c:ptCount val="6"/>
                <c:pt idx="0">
                  <c:v>16059228.891750881</c:v>
                </c:pt>
                <c:pt idx="1">
                  <c:v>16982983.82739044</c:v>
                </c:pt>
                <c:pt idx="2">
                  <c:v>18139147.248352382</c:v>
                </c:pt>
                <c:pt idx="3">
                  <c:v>19604409.276347548</c:v>
                </c:pt>
                <c:pt idx="4">
                  <c:v>21485647.556355916</c:v>
                </c:pt>
                <c:pt idx="5">
                  <c:v>23933078.758520812</c:v>
                </c:pt>
              </c:numCache>
            </c:numRef>
          </c:val>
          <c:smooth val="0"/>
          <c:extLst>
            <c:ext xmlns:c16="http://schemas.microsoft.com/office/drawing/2014/chart" uri="{C3380CC4-5D6E-409C-BE32-E72D297353CC}">
              <c16:uniqueId val="{0000000A-A0A1-4D84-A508-541593315338}"/>
            </c:ext>
          </c:extLst>
        </c:ser>
        <c:ser>
          <c:idx val="11"/>
          <c:order val="11"/>
          <c:tx>
            <c:v>LAMHS</c:v>
          </c:tx>
          <c:marker>
            <c:symbol val="none"/>
          </c:marker>
          <c:cat>
            <c:numRef>
              <c:f>'Alternative Comparisons (4)'!$O$9:$T$9</c:f>
              <c:numCache>
                <c:formatCode>0%</c:formatCode>
                <c:ptCount val="6"/>
                <c:pt idx="0">
                  <c:v>7.0000000000000007E-2</c:v>
                </c:pt>
                <c:pt idx="1">
                  <c:v>0.08</c:v>
                </c:pt>
                <c:pt idx="2">
                  <c:v>0.09</c:v>
                </c:pt>
                <c:pt idx="3">
                  <c:v>0.1</c:v>
                </c:pt>
                <c:pt idx="4">
                  <c:v>0.11</c:v>
                </c:pt>
                <c:pt idx="5">
                  <c:v>0.12</c:v>
                </c:pt>
              </c:numCache>
            </c:numRef>
          </c:cat>
          <c:val>
            <c:numRef>
              <c:f>'Alternative Comparisons (4)'!$O$21:$T$21</c:f>
              <c:numCache>
                <c:formatCode>"$"#,##0.00</c:formatCode>
                <c:ptCount val="6"/>
                <c:pt idx="0">
                  <c:v>21266654.608704519</c:v>
                </c:pt>
                <c:pt idx="1">
                  <c:v>22190409.54434412</c:v>
                </c:pt>
                <c:pt idx="2">
                  <c:v>23346572.965306085</c:v>
                </c:pt>
                <c:pt idx="3">
                  <c:v>24811834.993301172</c:v>
                </c:pt>
                <c:pt idx="4">
                  <c:v>26693073.273309544</c:v>
                </c:pt>
                <c:pt idx="5">
                  <c:v>29140504.475474469</c:v>
                </c:pt>
              </c:numCache>
            </c:numRef>
          </c:val>
          <c:smooth val="0"/>
          <c:extLst>
            <c:ext xmlns:c16="http://schemas.microsoft.com/office/drawing/2014/chart" uri="{C3380CC4-5D6E-409C-BE32-E72D297353CC}">
              <c16:uniqueId val="{0000000B-A0A1-4D84-A508-541593315338}"/>
            </c:ext>
          </c:extLst>
        </c:ser>
        <c:dLbls>
          <c:showLegendKey val="0"/>
          <c:showVal val="0"/>
          <c:showCatName val="0"/>
          <c:showSerName val="0"/>
          <c:showPercent val="0"/>
          <c:showBubbleSize val="0"/>
        </c:dLbls>
        <c:smooth val="0"/>
        <c:axId val="1026992128"/>
        <c:axId val="1026107072"/>
      </c:lineChart>
      <c:catAx>
        <c:axId val="1026992128"/>
        <c:scaling>
          <c:orientation val="minMax"/>
        </c:scaling>
        <c:delete val="0"/>
        <c:axPos val="b"/>
        <c:title>
          <c:tx>
            <c:rich>
              <a:bodyPr/>
              <a:lstStyle/>
              <a:p>
                <a:pPr>
                  <a:defRPr/>
                </a:pPr>
                <a:r>
                  <a:rPr lang="en-US"/>
                  <a:t>MARR</a:t>
                </a:r>
              </a:p>
            </c:rich>
          </c:tx>
          <c:overlay val="0"/>
        </c:title>
        <c:numFmt formatCode="0%" sourceLinked="1"/>
        <c:majorTickMark val="out"/>
        <c:minorTickMark val="none"/>
        <c:tickLblPos val="nextTo"/>
        <c:crossAx val="1026107072"/>
        <c:crosses val="autoZero"/>
        <c:auto val="1"/>
        <c:lblAlgn val="ctr"/>
        <c:lblOffset val="100"/>
        <c:noMultiLvlLbl val="0"/>
      </c:catAx>
      <c:valAx>
        <c:axId val="1026107072"/>
        <c:scaling>
          <c:orientation val="minMax"/>
        </c:scaling>
        <c:delete val="0"/>
        <c:axPos val="l"/>
        <c:majorGridlines/>
        <c:title>
          <c:tx>
            <c:rich>
              <a:bodyPr/>
              <a:lstStyle/>
              <a:p>
                <a:pPr>
                  <a:defRPr/>
                </a:pPr>
                <a:r>
                  <a:rPr lang="en-US"/>
                  <a:t>Future Worth</a:t>
                </a:r>
              </a:p>
            </c:rich>
          </c:tx>
          <c:layout>
            <c:manualLayout>
              <c:xMode val="edge"/>
              <c:yMode val="edge"/>
              <c:x val="0"/>
              <c:y val="0.39123983733923368"/>
            </c:manualLayout>
          </c:layout>
          <c:overlay val="0"/>
        </c:title>
        <c:numFmt formatCode="&quot;$&quot;#,##0.00" sourceLinked="1"/>
        <c:majorTickMark val="out"/>
        <c:minorTickMark val="none"/>
        <c:tickLblPos val="nextTo"/>
        <c:crossAx val="1026992128"/>
        <c:crosses val="autoZero"/>
        <c:crossBetween val="between"/>
      </c:valAx>
    </c:plotArea>
    <c:legend>
      <c:legendPos val="r"/>
      <c:overlay val="0"/>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v>NS</c:v>
          </c:tx>
          <c:marker>
            <c:symbol val="none"/>
          </c:marker>
          <c:val>
            <c:numRef>
              <c:f>'Graph 1'!$C$2:$C$505</c:f>
              <c:numCache>
                <c:formatCode>General</c:formatCode>
                <c:ptCount val="504"/>
                <c:pt idx="0">
                  <c:v>1257.1000000000004</c:v>
                </c:pt>
                <c:pt idx="1">
                  <c:v>-1469.6209815012221</c:v>
                </c:pt>
                <c:pt idx="2">
                  <c:v>-1466.1834815012221</c:v>
                </c:pt>
                <c:pt idx="3">
                  <c:v>-1462.7447054595555</c:v>
                </c:pt>
                <c:pt idx="4">
                  <c:v>-1459.3046496544339</c:v>
                </c:pt>
                <c:pt idx="5">
                  <c:v>-1455.863310353214</c:v>
                </c:pt>
                <c:pt idx="6">
                  <c:v>-1452.4206838123657</c:v>
                </c:pt>
                <c:pt idx="7">
                  <c:v>-1448.97676627744</c:v>
                </c:pt>
                <c:pt idx="8">
                  <c:v>-1445.5315539830372</c:v>
                </c:pt>
                <c:pt idx="9">
                  <c:v>-1442.0850431527758</c:v>
                </c:pt>
                <c:pt idx="10">
                  <c:v>-1438.6372299992595</c:v>
                </c:pt>
                <c:pt idx="11">
                  <c:v>-1435.1881107240454</c:v>
                </c:pt>
                <c:pt idx="12">
                  <c:v>-1612.2668065176117</c:v>
                </c:pt>
                <c:pt idx="13">
                  <c:v>-1608.8150635593261</c:v>
                </c:pt>
                <c:pt idx="14">
                  <c:v>-1605.3620030174122</c:v>
                </c:pt>
                <c:pt idx="15">
                  <c:v>-1601.9076210489177</c:v>
                </c:pt>
                <c:pt idx="16">
                  <c:v>-1598.4519137996817</c:v>
                </c:pt>
                <c:pt idx="17">
                  <c:v>-1594.9948774043023</c:v>
                </c:pt>
                <c:pt idx="18">
                  <c:v>-1591.5365079861031</c:v>
                </c:pt>
                <c:pt idx="19">
                  <c:v>-1588.0768016571005</c:v>
                </c:pt>
                <c:pt idx="20">
                  <c:v>-1584.6157545179719</c:v>
                </c:pt>
                <c:pt idx="21">
                  <c:v>-1581.1533626580208</c:v>
                </c:pt>
                <c:pt idx="22">
                  <c:v>-1577.6896221551447</c:v>
                </c:pt>
                <c:pt idx="23">
                  <c:v>-1574.2245290758019</c:v>
                </c:pt>
                <c:pt idx="24">
                  <c:v>2861.494276150022</c:v>
                </c:pt>
                <c:pt idx="25">
                  <c:v>252.98281073469275</c:v>
                </c:pt>
                <c:pt idx="26">
                  <c:v>253.01448525958267</c:v>
                </c:pt>
                <c:pt idx="27">
                  <c:v>253.04625216850332</c:v>
                </c:pt>
                <c:pt idx="28">
                  <c:v>253.0781117309084</c:v>
                </c:pt>
                <c:pt idx="29">
                  <c:v>253.11006421703723</c:v>
                </c:pt>
                <c:pt idx="30">
                  <c:v>253.14210989791741</c:v>
                </c:pt>
                <c:pt idx="31">
                  <c:v>253.1742490453662</c:v>
                </c:pt>
                <c:pt idx="32">
                  <c:v>253.20648193199554</c:v>
                </c:pt>
                <c:pt idx="33">
                  <c:v>253.23880883121069</c:v>
                </c:pt>
                <c:pt idx="34">
                  <c:v>253.27123001721543</c:v>
                </c:pt>
                <c:pt idx="35">
                  <c:v>253.30374576501276</c:v>
                </c:pt>
                <c:pt idx="36">
                  <c:v>280.59575275561519</c:v>
                </c:pt>
                <c:pt idx="37">
                  <c:v>280.62845845521724</c:v>
                </c:pt>
                <c:pt idx="38">
                  <c:v>280.66125954644326</c:v>
                </c:pt>
                <c:pt idx="39">
                  <c:v>280.69415630751905</c:v>
                </c:pt>
                <c:pt idx="40">
                  <c:v>280.72714901748077</c:v>
                </c:pt>
                <c:pt idx="41">
                  <c:v>280.76023795618039</c:v>
                </c:pt>
                <c:pt idx="42">
                  <c:v>280.79342340428434</c:v>
                </c:pt>
                <c:pt idx="43">
                  <c:v>280.8267056432785</c:v>
                </c:pt>
                <c:pt idx="44">
                  <c:v>280.8600849554698</c:v>
                </c:pt>
                <c:pt idx="45">
                  <c:v>280.89356162398849</c:v>
                </c:pt>
                <c:pt idx="46">
                  <c:v>280.92713593278995</c:v>
                </c:pt>
                <c:pt idx="47">
                  <c:v>280.96080816665904</c:v>
                </c:pt>
                <c:pt idx="48">
                  <c:v>309.20805389060297</c:v>
                </c:pt>
                <c:pt idx="49">
                  <c:v>309.24192283228422</c:v>
                </c:pt>
                <c:pt idx="50">
                  <c:v>309.27589055837871</c:v>
                </c:pt>
                <c:pt idx="51">
                  <c:v>309.30995735700731</c:v>
                </c:pt>
                <c:pt idx="52">
                  <c:v>309.34412351713218</c:v>
                </c:pt>
                <c:pt idx="53">
                  <c:v>309.37838932855698</c:v>
                </c:pt>
                <c:pt idx="54">
                  <c:v>309.41275508193235</c:v>
                </c:pt>
                <c:pt idx="55">
                  <c:v>309.44722106875497</c:v>
                </c:pt>
                <c:pt idx="56">
                  <c:v>309.48178758137215</c:v>
                </c:pt>
                <c:pt idx="57">
                  <c:v>309.51645491298473</c:v>
                </c:pt>
                <c:pt idx="58">
                  <c:v>309.55122335764781</c:v>
                </c:pt>
                <c:pt idx="59">
                  <c:v>309.58609321027438</c:v>
                </c:pt>
                <c:pt idx="60">
                  <c:v>846.82201168080655</c:v>
                </c:pt>
                <c:pt idx="61">
                  <c:v>269.85708523754283</c:v>
                </c:pt>
                <c:pt idx="62">
                  <c:v>269.89226109215269</c:v>
                </c:pt>
                <c:pt idx="63">
                  <c:v>269.92753954300542</c:v>
                </c:pt>
                <c:pt idx="64">
                  <c:v>269.96292088933978</c:v>
                </c:pt>
                <c:pt idx="65">
                  <c:v>269.9984054312672</c:v>
                </c:pt>
                <c:pt idx="66">
                  <c:v>270.03399346977585</c:v>
                </c:pt>
                <c:pt idx="67">
                  <c:v>270.06968530672975</c:v>
                </c:pt>
                <c:pt idx="68">
                  <c:v>270.10548124487491</c:v>
                </c:pt>
                <c:pt idx="69">
                  <c:v>270.14138158783953</c:v>
                </c:pt>
                <c:pt idx="70">
                  <c:v>270.17738664013814</c:v>
                </c:pt>
                <c:pt idx="71">
                  <c:v>270.21349670717223</c:v>
                </c:pt>
                <c:pt idx="72">
                  <c:v>300.47269215140068</c:v>
                </c:pt>
                <c:pt idx="73">
                  <c:v>300.50901316767886</c:v>
                </c:pt>
                <c:pt idx="74">
                  <c:v>300.54544012025508</c:v>
                </c:pt>
                <c:pt idx="75">
                  <c:v>300.58197331810902</c:v>
                </c:pt>
                <c:pt idx="76">
                  <c:v>300.61861307112372</c:v>
                </c:pt>
                <c:pt idx="77">
                  <c:v>300.65535969008442</c:v>
                </c:pt>
                <c:pt idx="78">
                  <c:v>300.69221348668384</c:v>
                </c:pt>
                <c:pt idx="79">
                  <c:v>300.72917477352348</c:v>
                </c:pt>
                <c:pt idx="80">
                  <c:v>300.76624386411618</c:v>
                </c:pt>
                <c:pt idx="81">
                  <c:v>300.80342107288971</c:v>
                </c:pt>
                <c:pt idx="82">
                  <c:v>300.84070671518907</c:v>
                </c:pt>
                <c:pt idx="83">
                  <c:v>300.87810110727855</c:v>
                </c:pt>
                <c:pt idx="84">
                  <c:v>332.19638892447506</c:v>
                </c:pt>
                <c:pt idx="85">
                  <c:v>332.23400176863038</c:v>
                </c:pt>
                <c:pt idx="86">
                  <c:v>332.27172431691474</c:v>
                </c:pt>
                <c:pt idx="87">
                  <c:v>332.30955688929794</c:v>
                </c:pt>
                <c:pt idx="88">
                  <c:v>332.34749980668335</c:v>
                </c:pt>
                <c:pt idx="89">
                  <c:v>332.38555339091204</c:v>
                </c:pt>
                <c:pt idx="90">
                  <c:v>332.42371796476095</c:v>
                </c:pt>
                <c:pt idx="91">
                  <c:v>332.46199385195018</c:v>
                </c:pt>
                <c:pt idx="92">
                  <c:v>332.50038137714387</c:v>
                </c:pt>
                <c:pt idx="93">
                  <c:v>332.53888086595271</c:v>
                </c:pt>
                <c:pt idx="94">
                  <c:v>332.57749264493737</c:v>
                </c:pt>
                <c:pt idx="95">
                  <c:v>332.61621704161075</c:v>
                </c:pt>
                <c:pt idx="96">
                  <c:v>365.03066619510764</c:v>
                </c:pt>
                <c:pt idx="97">
                  <c:v>365.06961681352072</c:v>
                </c:pt>
                <c:pt idx="98">
                  <c:v>365.10868103790494</c:v>
                </c:pt>
                <c:pt idx="99">
                  <c:v>365.14785919960968</c:v>
                </c:pt>
                <c:pt idx="100">
                  <c:v>365.18715163095294</c:v>
                </c:pt>
                <c:pt idx="101">
                  <c:v>365.22655866522064</c:v>
                </c:pt>
                <c:pt idx="102">
                  <c:v>365.26608063667209</c:v>
                </c:pt>
                <c:pt idx="103">
                  <c:v>365.30571788053999</c:v>
                </c:pt>
                <c:pt idx="104">
                  <c:v>365.34547073303611</c:v>
                </c:pt>
                <c:pt idx="105">
                  <c:v>365.38533953135175</c:v>
                </c:pt>
                <c:pt idx="106">
                  <c:v>365.4253246136625</c:v>
                </c:pt>
                <c:pt idx="107">
                  <c:v>365.4654263191303</c:v>
                </c:pt>
                <c:pt idx="108">
                  <c:v>399.01440321194582</c:v>
                </c:pt>
                <c:pt idx="109">
                  <c:v>399.05473918517146</c:v>
                </c:pt>
                <c:pt idx="110">
                  <c:v>399.0951928049858</c:v>
                </c:pt>
                <c:pt idx="111">
                  <c:v>399.1357644145246</c:v>
                </c:pt>
                <c:pt idx="112">
                  <c:v>399.17645435792474</c:v>
                </c:pt>
                <c:pt idx="113">
                  <c:v>399.21726298032604</c:v>
                </c:pt>
                <c:pt idx="114">
                  <c:v>399.2581906278765</c:v>
                </c:pt>
                <c:pt idx="115">
                  <c:v>399.29923764773184</c:v>
                </c:pt>
                <c:pt idx="116">
                  <c:v>399.3404043880621</c:v>
                </c:pt>
                <c:pt idx="117">
                  <c:v>399.38169119805184</c:v>
                </c:pt>
                <c:pt idx="118">
                  <c:v>399.4230984279036</c:v>
                </c:pt>
                <c:pt idx="119">
                  <c:v>399.46462642884239</c:v>
                </c:pt>
                <c:pt idx="120">
                  <c:v>434.18784031499558</c:v>
                </c:pt>
                <c:pt idx="121">
                  <c:v>434.22961091588263</c:v>
                </c:pt>
                <c:pt idx="122">
                  <c:v>434.2715033476893</c:v>
                </c:pt>
                <c:pt idx="123">
                  <c:v>434.31351796575586</c:v>
                </c:pt>
                <c:pt idx="124">
                  <c:v>434.3556551264578</c:v>
                </c:pt>
                <c:pt idx="125">
                  <c:v>434.39791518721199</c:v>
                </c:pt>
                <c:pt idx="126">
                  <c:v>434.44029850647712</c:v>
                </c:pt>
                <c:pt idx="127">
                  <c:v>434.48280544375643</c:v>
                </c:pt>
                <c:pt idx="128">
                  <c:v>434.52543635960251</c:v>
                </c:pt>
                <c:pt idx="129">
                  <c:v>434.56819161562066</c:v>
                </c:pt>
                <c:pt idx="130">
                  <c:v>434.61107157446804</c:v>
                </c:pt>
                <c:pt idx="131">
                  <c:v>434.65407659986249</c:v>
                </c:pt>
                <c:pt idx="132">
                  <c:v>470.59262658512989</c:v>
                </c:pt>
                <c:pt idx="133">
                  <c:v>470.63588283901368</c:v>
                </c:pt>
                <c:pt idx="134">
                  <c:v>470.67926525697158</c:v>
                </c:pt>
                <c:pt idx="135">
                  <c:v>470.72277420698174</c:v>
                </c:pt>
                <c:pt idx="136">
                  <c:v>470.76641005809552</c:v>
                </c:pt>
                <c:pt idx="137">
                  <c:v>470.81017318044246</c:v>
                </c:pt>
                <c:pt idx="138">
                  <c:v>470.85406394522943</c:v>
                </c:pt>
                <c:pt idx="139">
                  <c:v>470.89808272474647</c:v>
                </c:pt>
                <c:pt idx="140">
                  <c:v>470.94222989237096</c:v>
                </c:pt>
                <c:pt idx="141">
                  <c:v>470.98650582256755</c:v>
                </c:pt>
                <c:pt idx="142">
                  <c:v>471.03091089089367</c:v>
                </c:pt>
                <c:pt idx="143">
                  <c:v>321.07544547400312</c:v>
                </c:pt>
                <c:pt idx="144">
                  <c:v>483.27186916169012</c:v>
                </c:pt>
                <c:pt idx="145">
                  <c:v>483.31666390872192</c:v>
                </c:pt>
                <c:pt idx="146">
                  <c:v>483.36158930709826</c:v>
                </c:pt>
                <c:pt idx="147">
                  <c:v>483.40664573788604</c:v>
                </c:pt>
                <c:pt idx="148">
                  <c:v>483.45183358326335</c:v>
                </c:pt>
                <c:pt idx="149">
                  <c:v>483.4971532265231</c:v>
                </c:pt>
                <c:pt idx="150">
                  <c:v>483.54260505207617</c:v>
                </c:pt>
                <c:pt idx="151">
                  <c:v>483.58818944545305</c:v>
                </c:pt>
                <c:pt idx="152">
                  <c:v>483.6339067933111</c:v>
                </c:pt>
                <c:pt idx="153">
                  <c:v>483.67975748343406</c:v>
                </c:pt>
                <c:pt idx="154">
                  <c:v>483.72574190473597</c:v>
                </c:pt>
                <c:pt idx="155">
                  <c:v>483.77186044726682</c:v>
                </c:pt>
                <c:pt idx="156">
                  <c:v>522.27018428667748</c:v>
                </c:pt>
                <c:pt idx="157">
                  <c:v>522.31657224636774</c:v>
                </c:pt>
                <c:pt idx="158">
                  <c:v>522.36309550427359</c:v>
                </c:pt>
                <c:pt idx="159">
                  <c:v>522.40975445501499</c:v>
                </c:pt>
                <c:pt idx="160">
                  <c:v>522.45654949436289</c:v>
                </c:pt>
                <c:pt idx="161">
                  <c:v>522.50348101924237</c:v>
                </c:pt>
                <c:pt idx="162">
                  <c:v>522.55054942773563</c:v>
                </c:pt>
                <c:pt idx="163">
                  <c:v>522.5977551190872</c:v>
                </c:pt>
                <c:pt idx="164">
                  <c:v>522.64509849370529</c:v>
                </c:pt>
                <c:pt idx="165">
                  <c:v>522.69257995316616</c:v>
                </c:pt>
                <c:pt idx="166">
                  <c:v>522.74019990021679</c:v>
                </c:pt>
                <c:pt idx="167">
                  <c:v>522.78795873877948</c:v>
                </c:pt>
                <c:pt idx="168">
                  <c:v>562.63375013587847</c:v>
                </c:pt>
                <c:pt idx="169">
                  <c:v>562.6817879739483</c:v>
                </c:pt>
                <c:pt idx="170">
                  <c:v>562.72996592237905</c:v>
                </c:pt>
                <c:pt idx="171">
                  <c:v>562.77828438982601</c:v>
                </c:pt>
                <c:pt idx="172">
                  <c:v>562.82674378613638</c:v>
                </c:pt>
                <c:pt idx="173">
                  <c:v>562.87534452235241</c:v>
                </c:pt>
                <c:pt idx="174">
                  <c:v>562.92408701071622</c:v>
                </c:pt>
                <c:pt idx="175">
                  <c:v>562.97297166467115</c:v>
                </c:pt>
                <c:pt idx="176">
                  <c:v>563.02199889886651</c:v>
                </c:pt>
                <c:pt idx="177">
                  <c:v>563.07116912916172</c:v>
                </c:pt>
                <c:pt idx="178">
                  <c:v>563.12048277262829</c:v>
                </c:pt>
                <c:pt idx="179">
                  <c:v>563.16994024755536</c:v>
                </c:pt>
                <c:pt idx="180">
                  <c:v>604.41036149954016</c:v>
                </c:pt>
                <c:pt idx="181">
                  <c:v>-533.89391060164144</c:v>
                </c:pt>
                <c:pt idx="182">
                  <c:v>-533.8440191103864</c:v>
                </c:pt>
                <c:pt idx="183">
                  <c:v>-533.79398210228055</c:v>
                </c:pt>
                <c:pt idx="184">
                  <c:v>-533.74379915290228</c:v>
                </c:pt>
                <c:pt idx="185">
                  <c:v>-533.69346983658761</c:v>
                </c:pt>
                <c:pt idx="186">
                  <c:v>-533.64299372643427</c:v>
                </c:pt>
                <c:pt idx="187">
                  <c:v>-533.59237039429217</c:v>
                </c:pt>
                <c:pt idx="188">
                  <c:v>-533.54159941076523</c:v>
                </c:pt>
                <c:pt idx="189">
                  <c:v>-533.49068034520315</c:v>
                </c:pt>
                <c:pt idx="190">
                  <c:v>-533.43961276569917</c:v>
                </c:pt>
                <c:pt idx="191">
                  <c:v>-533.38839623908871</c:v>
                </c:pt>
                <c:pt idx="192">
                  <c:v>-490.70453212143912</c:v>
                </c:pt>
                <c:pt idx="193">
                  <c:v>-490.65301639606105</c:v>
                </c:pt>
                <c:pt idx="194">
                  <c:v>-490.60135041648346</c:v>
                </c:pt>
                <c:pt idx="195">
                  <c:v>-490.54953374446541</c:v>
                </c:pt>
                <c:pt idx="196">
                  <c:v>-490.49756594048722</c:v>
                </c:pt>
                <c:pt idx="197">
                  <c:v>-490.44544656374774</c:v>
                </c:pt>
                <c:pt idx="198">
                  <c:v>-490.39317517215932</c:v>
                </c:pt>
                <c:pt idx="199">
                  <c:v>-490.34075132234557</c:v>
                </c:pt>
                <c:pt idx="200">
                  <c:v>-490.28817456963634</c:v>
                </c:pt>
                <c:pt idx="201">
                  <c:v>-490.235444468065</c:v>
                </c:pt>
                <c:pt idx="202">
                  <c:v>-490.18256057036433</c:v>
                </c:pt>
                <c:pt idx="203">
                  <c:v>-490.12952242796155</c:v>
                </c:pt>
                <c:pt idx="204">
                  <c:v>-445.95169394413915</c:v>
                </c:pt>
                <c:pt idx="205">
                  <c:v>1298.1725961994443</c:v>
                </c:pt>
                <c:pt idx="206">
                  <c:v>1298.226099780486</c:v>
                </c:pt>
                <c:pt idx="207">
                  <c:v>1298.2797594136396</c:v>
                </c:pt>
                <c:pt idx="208">
                  <c:v>1298.3335755540566</c:v>
                </c:pt>
                <c:pt idx="209">
                  <c:v>1298.387548658216</c:v>
                </c:pt>
                <c:pt idx="210">
                  <c:v>1298.4416791839299</c:v>
                </c:pt>
                <c:pt idx="211">
                  <c:v>1298.4959675903428</c:v>
                </c:pt>
                <c:pt idx="212">
                  <c:v>1298.5504143379421</c:v>
                </c:pt>
                <c:pt idx="213">
                  <c:v>1298.605019888555</c:v>
                </c:pt>
                <c:pt idx="214">
                  <c:v>1298.6597847053563</c:v>
                </c:pt>
                <c:pt idx="215">
                  <c:v>1298.7147092528744</c:v>
                </c:pt>
                <c:pt idx="216">
                  <c:v>1344.4387918914613</c:v>
                </c:pt>
                <c:pt idx="217">
                  <c:v>1344.4940372994133</c:v>
                </c:pt>
                <c:pt idx="218">
                  <c:v>1344.5494438398041</c:v>
                </c:pt>
                <c:pt idx="219">
                  <c:v>1344.6050119826054</c:v>
                </c:pt>
                <c:pt idx="220">
                  <c:v>1344.6607421991562</c:v>
                </c:pt>
                <c:pt idx="221">
                  <c:v>1344.7166349621721</c:v>
                </c:pt>
                <c:pt idx="222">
                  <c:v>1344.7726907457468</c:v>
                </c:pt>
                <c:pt idx="223">
                  <c:v>1344.8289100253564</c:v>
                </c:pt>
                <c:pt idx="224">
                  <c:v>1344.885293277865</c:v>
                </c:pt>
                <c:pt idx="225">
                  <c:v>1344.9418409815266</c:v>
                </c:pt>
                <c:pt idx="226">
                  <c:v>1344.9985536159916</c:v>
                </c:pt>
                <c:pt idx="227">
                  <c:v>1345.0554316623065</c:v>
                </c:pt>
                <c:pt idx="228">
                  <c:v>1392.3798884237067</c:v>
                </c:pt>
                <c:pt idx="229">
                  <c:v>1392.4370987424832</c:v>
                </c:pt>
                <c:pt idx="230">
                  <c:v>1392.4944759246891</c:v>
                </c:pt>
                <c:pt idx="231">
                  <c:v>1392.5520204570112</c:v>
                </c:pt>
                <c:pt idx="232">
                  <c:v>1392.6097328275509</c:v>
                </c:pt>
                <c:pt idx="233">
                  <c:v>1392.6676135258394</c:v>
                </c:pt>
                <c:pt idx="234">
                  <c:v>1392.7256630428301</c:v>
                </c:pt>
                <c:pt idx="235">
                  <c:v>1392.7838818709129</c:v>
                </c:pt>
                <c:pt idx="236">
                  <c:v>1392.8422705039102</c:v>
                </c:pt>
                <c:pt idx="237">
                  <c:v>1392.9008294370879</c:v>
                </c:pt>
                <c:pt idx="238">
                  <c:v>1392.9595591671537</c:v>
                </c:pt>
                <c:pt idx="239">
                  <c:v>1393.0184601922656</c:v>
                </c:pt>
                <c:pt idx="240">
                  <c:v>1441.9993052815421</c:v>
                </c:pt>
                <c:pt idx="241">
                  <c:v>1442.0585503970347</c:v>
                </c:pt>
                <c:pt idx="242">
                  <c:v>1442.1179683107803</c:v>
                </c:pt>
                <c:pt idx="243">
                  <c:v>1442.177559526775</c:v>
                </c:pt>
                <c:pt idx="244">
                  <c:v>1442.2373245504837</c:v>
                </c:pt>
                <c:pt idx="245">
                  <c:v>1442.2972638888432</c:v>
                </c:pt>
                <c:pt idx="246">
                  <c:v>1442.3573780502747</c:v>
                </c:pt>
                <c:pt idx="247">
                  <c:v>1442.4176675446761</c:v>
                </c:pt>
                <c:pt idx="248">
                  <c:v>1442.4781328834356</c:v>
                </c:pt>
                <c:pt idx="249">
                  <c:v>1442.5387745794342</c:v>
                </c:pt>
                <c:pt idx="250">
                  <c:v>1442.5995931470457</c:v>
                </c:pt>
                <c:pt idx="251">
                  <c:v>1442.6605891021454</c:v>
                </c:pt>
                <c:pt idx="252">
                  <c:v>1493.3557972610556</c:v>
                </c:pt>
                <c:pt idx="253">
                  <c:v>1493.4171495447827</c:v>
                </c:pt>
                <c:pt idx="254">
                  <c:v>1493.4786807726719</c:v>
                </c:pt>
                <c:pt idx="255">
                  <c:v>1493.5403914666413</c:v>
                </c:pt>
                <c:pt idx="256">
                  <c:v>1493.6022821501356</c:v>
                </c:pt>
                <c:pt idx="257">
                  <c:v>1493.6643533481229</c:v>
                </c:pt>
                <c:pt idx="258">
                  <c:v>1493.7266055871046</c:v>
                </c:pt>
                <c:pt idx="259">
                  <c:v>1493.789039395117</c:v>
                </c:pt>
                <c:pt idx="260">
                  <c:v>1493.8516553017353</c:v>
                </c:pt>
                <c:pt idx="261">
                  <c:v>1493.9144538380815</c:v>
                </c:pt>
                <c:pt idx="262">
                  <c:v>1493.9774355368249</c:v>
                </c:pt>
                <c:pt idx="263">
                  <c:v>1494.040600932191</c:v>
                </c:pt>
                <c:pt idx="264">
                  <c:v>1546.510176059367</c:v>
                </c:pt>
                <c:pt idx="265">
                  <c:v>1546.573710456883</c:v>
                </c:pt>
                <c:pt idx="266">
                  <c:v>1546.6374301630585</c:v>
                </c:pt>
                <c:pt idx="267">
                  <c:v>1546.7013357183769</c:v>
                </c:pt>
                <c:pt idx="268">
                  <c:v>1546.7654276648991</c:v>
                </c:pt>
                <c:pt idx="269">
                  <c:v>1546.8297065462648</c:v>
                </c:pt>
                <c:pt idx="270">
                  <c:v>1546.8941729077005</c:v>
                </c:pt>
                <c:pt idx="271">
                  <c:v>1546.9588272960245</c:v>
                </c:pt>
                <c:pt idx="272">
                  <c:v>1547.0236702596476</c:v>
                </c:pt>
                <c:pt idx="273">
                  <c:v>1547.0887023485811</c:v>
                </c:pt>
                <c:pt idx="274">
                  <c:v>1547.1539241144401</c:v>
                </c:pt>
                <c:pt idx="275">
                  <c:v>1547.219336110451</c:v>
                </c:pt>
                <c:pt idx="276">
                  <c:v>1601.5253822833351</c:v>
                </c:pt>
                <c:pt idx="277">
                  <c:v>1601.5911764057778</c:v>
                </c:pt>
                <c:pt idx="278">
                  <c:v>1601.657162427744</c:v>
                </c:pt>
                <c:pt idx="279">
                  <c:v>1601.7233409089422</c:v>
                </c:pt>
                <c:pt idx="280">
                  <c:v>1601.7897124107099</c:v>
                </c:pt>
                <c:pt idx="281">
                  <c:v>1601.8562774960246</c:v>
                </c:pt>
                <c:pt idx="282">
                  <c:v>1601.9230367295045</c:v>
                </c:pt>
                <c:pt idx="283">
                  <c:v>1601.9899906774158</c:v>
                </c:pt>
                <c:pt idx="284">
                  <c:v>1602.0571399076748</c:v>
                </c:pt>
                <c:pt idx="285">
                  <c:v>1602.1244849898549</c:v>
                </c:pt>
                <c:pt idx="286">
                  <c:v>1602.1920264951918</c:v>
                </c:pt>
                <c:pt idx="287">
                  <c:v>1602.2597649965869</c:v>
                </c:pt>
                <c:pt idx="288">
                  <c:v>1658.4665599792115</c:v>
                </c:pt>
                <c:pt idx="289">
                  <c:v>1658.5346941981124</c:v>
                </c:pt>
                <c:pt idx="290">
                  <c:v>1658.6030271418167</c:v>
                </c:pt>
                <c:pt idx="291">
                  <c:v>1658.6715593899407</c:v>
                </c:pt>
                <c:pt idx="292">
                  <c:v>1658.740291523789</c:v>
                </c:pt>
                <c:pt idx="293">
                  <c:v>1658.8092241263612</c:v>
                </c:pt>
                <c:pt idx="294">
                  <c:v>1658.8783577823569</c:v>
                </c:pt>
                <c:pt idx="295">
                  <c:v>1658.947693078183</c:v>
                </c:pt>
                <c:pt idx="296">
                  <c:v>1659.0172306019549</c:v>
                </c:pt>
                <c:pt idx="297">
                  <c:v>1659.0869709435046</c:v>
                </c:pt>
                <c:pt idx="298">
                  <c:v>1659.1569146943839</c:v>
                </c:pt>
                <c:pt idx="299">
                  <c:v>1659.2270624478697</c:v>
                </c:pt>
                <c:pt idx="300">
                  <c:v>1717.4011337714428</c:v>
                </c:pt>
                <c:pt idx="301">
                  <c:v>1717.4716913168986</c:v>
                </c:pt>
                <c:pt idx="302">
                  <c:v>1717.5424546551976</c:v>
                </c:pt>
                <c:pt idx="303">
                  <c:v>1717.6134243865663</c:v>
                </c:pt>
                <c:pt idx="304">
                  <c:v>1717.6846011129846</c:v>
                </c:pt>
                <c:pt idx="305">
                  <c:v>1717.755985438188</c:v>
                </c:pt>
                <c:pt idx="306">
                  <c:v>1717.8275779676742</c:v>
                </c:pt>
                <c:pt idx="307">
                  <c:v>1717.8993793087047</c:v>
                </c:pt>
                <c:pt idx="308">
                  <c:v>1717.9713900703127</c:v>
                </c:pt>
                <c:pt idx="309">
                  <c:v>1718.0436108633085</c:v>
                </c:pt>
                <c:pt idx="310">
                  <c:v>1718.1160423002848</c:v>
                </c:pt>
                <c:pt idx="311">
                  <c:v>1718.1886849956181</c:v>
                </c:pt>
                <c:pt idx="312">
                  <c:v>1778.3988887019877</c:v>
                </c:pt>
                <c:pt idx="313">
                  <c:v>1778.4719557643448</c:v>
                </c:pt>
                <c:pt idx="314">
                  <c:v>1778.5452359389674</c:v>
                </c:pt>
                <c:pt idx="315">
                  <c:v>1778.6187298474315</c:v>
                </c:pt>
                <c:pt idx="316">
                  <c:v>1778.6924381131294</c:v>
                </c:pt>
                <c:pt idx="317">
                  <c:v>1778.7663613612685</c:v>
                </c:pt>
                <c:pt idx="318">
                  <c:v>1778.840500218882</c:v>
                </c:pt>
                <c:pt idx="319">
                  <c:v>1778.9148553148298</c:v>
                </c:pt>
                <c:pt idx="320">
                  <c:v>1778.9894272798074</c:v>
                </c:pt>
                <c:pt idx="321">
                  <c:v>1779.0642167463502</c:v>
                </c:pt>
                <c:pt idx="322">
                  <c:v>1779.1392243488363</c:v>
                </c:pt>
                <c:pt idx="323">
                  <c:v>1779.2144507234971</c:v>
                </c:pt>
                <c:pt idx="324">
                  <c:v>1841.5320528647017</c:v>
                </c:pt>
                <c:pt idx="325">
                  <c:v>1841.6077186998282</c:v>
                </c:pt>
                <c:pt idx="326">
                  <c:v>1841.6836052269728</c:v>
                </c:pt>
                <c:pt idx="327">
                  <c:v>1841.7597130898221</c:v>
                </c:pt>
                <c:pt idx="328">
                  <c:v>1841.8360429339373</c:v>
                </c:pt>
                <c:pt idx="329">
                  <c:v>1841.9125954067649</c:v>
                </c:pt>
                <c:pt idx="330">
                  <c:v>1841.9893711576378</c:v>
                </c:pt>
                <c:pt idx="331">
                  <c:v>1842.0663708377851</c:v>
                </c:pt>
                <c:pt idx="332">
                  <c:v>1842.1435951003323</c:v>
                </c:pt>
                <c:pt idx="333">
                  <c:v>1842.2210446003119</c:v>
                </c:pt>
                <c:pt idx="334">
                  <c:v>1842.2987199946665</c:v>
                </c:pt>
                <c:pt idx="335">
                  <c:v>1842.3766219422541</c:v>
                </c:pt>
                <c:pt idx="336">
                  <c:v>1906.8753829326142</c:v>
                </c:pt>
                <c:pt idx="337">
                  <c:v>1906.953739970937</c:v>
                </c:pt>
                <c:pt idx="338">
                  <c:v>1907.0323255506228</c:v>
                </c:pt>
                <c:pt idx="339">
                  <c:v>1907.1111403382483</c:v>
                </c:pt>
                <c:pt idx="340">
                  <c:v>1907.1901850023378</c:v>
                </c:pt>
                <c:pt idx="341">
                  <c:v>1907.2694602133652</c:v>
                </c:pt>
                <c:pt idx="342">
                  <c:v>1907.3489666437581</c:v>
                </c:pt>
                <c:pt idx="343">
                  <c:v>1907.4287049679051</c:v>
                </c:pt>
                <c:pt idx="344">
                  <c:v>1907.5086758621646</c:v>
                </c:pt>
                <c:pt idx="345">
                  <c:v>1907.5888800048651</c:v>
                </c:pt>
                <c:pt idx="346">
                  <c:v>1907.669318076315</c:v>
                </c:pt>
                <c:pt idx="347">
                  <c:v>1907.7499907588081</c:v>
                </c:pt>
                <c:pt idx="348">
                  <c:v>1974.5062526793872</c:v>
                </c:pt>
                <c:pt idx="349">
                  <c:v>1974.5873966388053</c:v>
                </c:pt>
                <c:pt idx="350">
                  <c:v>1974.6687772681053</c:v>
                </c:pt>
                <c:pt idx="351">
                  <c:v>1974.7503952575744</c:v>
                </c:pt>
                <c:pt idx="352">
                  <c:v>1974.8322512995128</c:v>
                </c:pt>
                <c:pt idx="353">
                  <c:v>1974.9143460882387</c:v>
                </c:pt>
                <c:pt idx="354">
                  <c:v>1974.9966803201005</c:v>
                </c:pt>
                <c:pt idx="355">
                  <c:v>1975.0792546934699</c:v>
                </c:pt>
                <c:pt idx="356">
                  <c:v>1975.1620699087625</c:v>
                </c:pt>
                <c:pt idx="357">
                  <c:v>1975.2451266684329</c:v>
                </c:pt>
                <c:pt idx="358">
                  <c:v>1975.3284256769866</c:v>
                </c:pt>
                <c:pt idx="359">
                  <c:v>1975.4119676409809</c:v>
                </c:pt>
                <c:pt idx="360">
                  <c:v>2044.504744599798</c:v>
                </c:pt>
                <c:pt idx="361">
                  <c:v>2044.5887746026028</c:v>
                </c:pt>
                <c:pt idx="362">
                  <c:v>2044.6730496929149</c:v>
                </c:pt>
                <c:pt idx="363">
                  <c:v>2044.7575705855761</c:v>
                </c:pt>
                <c:pt idx="364">
                  <c:v>2044.8423379975056</c:v>
                </c:pt>
                <c:pt idx="365">
                  <c:v>2044.9273526477191</c:v>
                </c:pt>
                <c:pt idx="366">
                  <c:v>2045.0126152573312</c:v>
                </c:pt>
                <c:pt idx="367">
                  <c:v>2045.0981265495529</c:v>
                </c:pt>
                <c:pt idx="368">
                  <c:v>2045.1838872497128</c:v>
                </c:pt>
                <c:pt idx="369">
                  <c:v>2045.2698980852456</c:v>
                </c:pt>
                <c:pt idx="370">
                  <c:v>2045.3561597857151</c:v>
                </c:pt>
                <c:pt idx="371">
                  <c:v>2045.4426730828127</c:v>
                </c:pt>
                <c:pt idx="372">
                  <c:v>2116.9537447376888</c:v>
                </c:pt>
                <c:pt idx="373">
                  <c:v>2117.0407634316507</c:v>
                </c:pt>
                <c:pt idx="374">
                  <c:v>2117.1280359301345</c:v>
                </c:pt>
                <c:pt idx="375">
                  <c:v>2117.2155629734061</c:v>
                </c:pt>
                <c:pt idx="376">
                  <c:v>2117.3033453038879</c:v>
                </c:pt>
                <c:pt idx="377">
                  <c:v>2117.3913836661668</c:v>
                </c:pt>
                <c:pt idx="378">
                  <c:v>2117.4796788070016</c:v>
                </c:pt>
                <c:pt idx="379">
                  <c:v>2117.5682314753312</c:v>
                </c:pt>
                <c:pt idx="380">
                  <c:v>2117.6570424222773</c:v>
                </c:pt>
                <c:pt idx="381">
                  <c:v>2117.7461124011506</c:v>
                </c:pt>
                <c:pt idx="382">
                  <c:v>2117.835442167464</c:v>
                </c:pt>
                <c:pt idx="383">
                  <c:v>2117.9250324789264</c:v>
                </c:pt>
                <c:pt idx="384">
                  <c:v>2191.9390408337622</c:v>
                </c:pt>
                <c:pt idx="385">
                  <c:v>2192.0291545175169</c:v>
                </c:pt>
                <c:pt idx="386">
                  <c:v>2192.1195310328476</c:v>
                </c:pt>
                <c:pt idx="387">
                  <c:v>2192.2101711463492</c:v>
                </c:pt>
                <c:pt idx="388">
                  <c:v>2192.3010756268486</c:v>
                </c:pt>
                <c:pt idx="389">
                  <c:v>2192.3922452454171</c:v>
                </c:pt>
                <c:pt idx="390">
                  <c:v>2192.4836807753709</c:v>
                </c:pt>
                <c:pt idx="391">
                  <c:v>2192.5753829922887</c:v>
                </c:pt>
                <c:pt idx="392">
                  <c:v>2192.6673526740051</c:v>
                </c:pt>
                <c:pt idx="393">
                  <c:v>2192.7595906006245</c:v>
                </c:pt>
                <c:pt idx="394">
                  <c:v>2192.8520975545325</c:v>
                </c:pt>
                <c:pt idx="395">
                  <c:v>2192.9448743203902</c:v>
                </c:pt>
                <c:pt idx="396">
                  <c:v>2269.5494239092768</c:v>
                </c:pt>
                <c:pt idx="397">
                  <c:v>2269.6427426621794</c:v>
                </c:pt>
                <c:pt idx="398">
                  <c:v>2269.7363335947812</c:v>
                </c:pt>
                <c:pt idx="399">
                  <c:v>2269.8301975009326</c:v>
                </c:pt>
                <c:pt idx="400">
                  <c:v>2269.9243351768127</c:v>
                </c:pt>
                <c:pt idx="401">
                  <c:v>2270.0187474209142</c:v>
                </c:pt>
                <c:pt idx="402">
                  <c:v>2270.1134350340599</c:v>
                </c:pt>
                <c:pt idx="403">
                  <c:v>2270.2083988194099</c:v>
                </c:pt>
                <c:pt idx="404">
                  <c:v>2270.3036395824693</c:v>
                </c:pt>
                <c:pt idx="405">
                  <c:v>2270.3991581310856</c:v>
                </c:pt>
                <c:pt idx="406">
                  <c:v>2270.4949552754715</c:v>
                </c:pt>
                <c:pt idx="407">
                  <c:v>2270.5910318281931</c:v>
                </c:pt>
                <c:pt idx="408">
                  <c:v>2349.876793406178</c:v>
                </c:pt>
                <c:pt idx="409">
                  <c:v>2349.9734312227738</c:v>
                </c:pt>
                <c:pt idx="410">
                  <c:v>2350.0703508996703</c:v>
                </c:pt>
                <c:pt idx="411">
                  <c:v>2350.1675532589561</c:v>
                </c:pt>
                <c:pt idx="412">
                  <c:v>2350.2650391251245</c:v>
                </c:pt>
                <c:pt idx="413">
                  <c:v>2350.3628093250682</c:v>
                </c:pt>
                <c:pt idx="414">
                  <c:v>2350.460864688097</c:v>
                </c:pt>
                <c:pt idx="415">
                  <c:v>2350.559206045933</c:v>
                </c:pt>
                <c:pt idx="416">
                  <c:v>2350.6578342327302</c:v>
                </c:pt>
                <c:pt idx="417">
                  <c:v>2350.7567500850728</c:v>
                </c:pt>
                <c:pt idx="418">
                  <c:v>2350.8559544419822</c:v>
                </c:pt>
                <c:pt idx="419">
                  <c:v>2350.9554481449341</c:v>
                </c:pt>
                <c:pt idx="420">
                  <c:v>2433.0162660079022</c:v>
                </c:pt>
                <c:pt idx="421">
                  <c:v>2433.1163409371748</c:v>
                </c:pt>
                <c:pt idx="422">
                  <c:v>2433.2167077516569</c:v>
                </c:pt>
                <c:pt idx="423">
                  <c:v>2433.3173673026849</c:v>
                </c:pt>
                <c:pt idx="424">
                  <c:v>2433.4183204440669</c:v>
                </c:pt>
                <c:pt idx="425">
                  <c:v>2433.5195680321121</c:v>
                </c:pt>
                <c:pt idx="426">
                  <c:v>2433.6211109256237</c:v>
                </c:pt>
                <c:pt idx="427">
                  <c:v>2433.7229499859077</c:v>
                </c:pt>
                <c:pt idx="428">
                  <c:v>2433.8250860767821</c:v>
                </c:pt>
                <c:pt idx="429">
                  <c:v>2433.9275200645898</c:v>
                </c:pt>
                <c:pt idx="430">
                  <c:v>2434.0302528181946</c:v>
                </c:pt>
                <c:pt idx="431">
                  <c:v>2434.1332852089981</c:v>
                </c:pt>
                <c:pt idx="432">
                  <c:v>2519.0662882699326</c:v>
                </c:pt>
                <c:pt idx="433">
                  <c:v>2519.1699225595075</c:v>
                </c:pt>
                <c:pt idx="434">
                  <c:v>2519.2738591157595</c:v>
                </c:pt>
                <c:pt idx="435">
                  <c:v>2519.3780988202998</c:v>
                </c:pt>
                <c:pt idx="436">
                  <c:v>2519.4826425573119</c:v>
                </c:pt>
                <c:pt idx="437">
                  <c:v>2519.5874912135587</c:v>
                </c:pt>
                <c:pt idx="438">
                  <c:v>2519.692645678384</c:v>
                </c:pt>
                <c:pt idx="439">
                  <c:v>2519.7981068437311</c:v>
                </c:pt>
                <c:pt idx="440">
                  <c:v>2519.9038756041464</c:v>
                </c:pt>
                <c:pt idx="441">
                  <c:v>2520.0099528567771</c:v>
                </c:pt>
                <c:pt idx="442">
                  <c:v>2520.1163395013973</c:v>
                </c:pt>
                <c:pt idx="443">
                  <c:v>2520.2230364403949</c:v>
                </c:pt>
                <c:pt idx="444">
                  <c:v>2608.1287531933649</c:v>
                </c:pt>
                <c:pt idx="445">
                  <c:v>2608.2360734388403</c:v>
                </c:pt>
                <c:pt idx="446">
                  <c:v>2608.3437067016985</c:v>
                </c:pt>
                <c:pt idx="447">
                  <c:v>2608.4516538949047</c:v>
                </c:pt>
                <c:pt idx="448">
                  <c:v>2608.5599159340927</c:v>
                </c:pt>
                <c:pt idx="449">
                  <c:v>2608.6684937375594</c:v>
                </c:pt>
                <c:pt idx="450">
                  <c:v>2608.7773882262882</c:v>
                </c:pt>
                <c:pt idx="451">
                  <c:v>2608.8866003239418</c:v>
                </c:pt>
                <c:pt idx="452">
                  <c:v>2608.9961309568807</c:v>
                </c:pt>
                <c:pt idx="453">
                  <c:v>2609.1059810541665</c:v>
                </c:pt>
                <c:pt idx="454">
                  <c:v>2609.2161515475691</c:v>
                </c:pt>
                <c:pt idx="455">
                  <c:v>2609.3266433715762</c:v>
                </c:pt>
                <c:pt idx="456">
                  <c:v>2700.309120879474</c:v>
                </c:pt>
                <c:pt idx="457">
                  <c:v>2700.4202581790687</c:v>
                </c:pt>
                <c:pt idx="458">
                  <c:v>2700.5317196291217</c:v>
                </c:pt>
                <c:pt idx="459">
                  <c:v>2700.6435061750708</c:v>
                </c:pt>
                <c:pt idx="460">
                  <c:v>2700.7556187651116</c:v>
                </c:pt>
                <c:pt idx="461">
                  <c:v>2700.8680583502064</c:v>
                </c:pt>
                <c:pt idx="462">
                  <c:v>2700.9808258840912</c:v>
                </c:pt>
                <c:pt idx="463">
                  <c:v>2701.0939223232854</c:v>
                </c:pt>
                <c:pt idx="464">
                  <c:v>2701.2073486270892</c:v>
                </c:pt>
                <c:pt idx="465">
                  <c:v>2701.3211057576173</c:v>
                </c:pt>
                <c:pt idx="466">
                  <c:v>2701.4351946797742</c:v>
                </c:pt>
                <c:pt idx="467">
                  <c:v>2701.5496163612879</c:v>
                </c:pt>
                <c:pt idx="468">
                  <c:v>2795.7165434083381</c:v>
                </c:pt>
                <c:pt idx="469">
                  <c:v>2795.8316335230393</c:v>
                </c:pt>
                <c:pt idx="470">
                  <c:v>2795.9470593172409</c:v>
                </c:pt>
                <c:pt idx="471">
                  <c:v>2796.0628217700087</c:v>
                </c:pt>
                <c:pt idx="472">
                  <c:v>2796.1789218632657</c:v>
                </c:pt>
                <c:pt idx="473">
                  <c:v>2796.2953605817929</c:v>
                </c:pt>
                <c:pt idx="474">
                  <c:v>2796.4121389132506</c:v>
                </c:pt>
                <c:pt idx="475">
                  <c:v>2796.5292578481731</c:v>
                </c:pt>
                <c:pt idx="476">
                  <c:v>2796.6467183799905</c:v>
                </c:pt>
                <c:pt idx="477">
                  <c:v>2796.7645215050252</c:v>
                </c:pt>
                <c:pt idx="478">
                  <c:v>2796.8826682225081</c:v>
                </c:pt>
                <c:pt idx="479">
                  <c:v>2797.0011595345841</c:v>
                </c:pt>
                <c:pt idx="480">
                  <c:v>2894.4639940892048</c:v>
                </c:pt>
                <c:pt idx="481">
                  <c:v>2894.5831776085997</c:v>
                </c:pt>
                <c:pt idx="482">
                  <c:v>2894.7027087465922</c:v>
                </c:pt>
                <c:pt idx="483">
                  <c:v>2894.8225885170723</c:v>
                </c:pt>
                <c:pt idx="484">
                  <c:v>2894.9428179368806</c:v>
                </c:pt>
                <c:pt idx="485">
                  <c:v>2895.0633980258317</c:v>
                </c:pt>
                <c:pt idx="486">
                  <c:v>2895.1843298067088</c:v>
                </c:pt>
                <c:pt idx="487">
                  <c:v>2895.3056143052781</c:v>
                </c:pt>
                <c:pt idx="488">
                  <c:v>2895.4272525503056</c:v>
                </c:pt>
                <c:pt idx="489">
                  <c:v>2895.5492455735439</c:v>
                </c:pt>
                <c:pt idx="490">
                  <c:v>2895.6715944097687</c:v>
                </c:pt>
                <c:pt idx="491">
                  <c:v>2895.7943000967643</c:v>
                </c:pt>
                <c:pt idx="492">
                  <c:v>2996.6684012357309</c:v>
                </c:pt>
                <c:pt idx="493">
                  <c:v>2996.7918237497524</c:v>
                </c:pt>
                <c:pt idx="494">
                  <c:v>2996.9156062461043</c:v>
                </c:pt>
                <c:pt idx="495">
                  <c:v>2997.0397497747399</c:v>
                </c:pt>
                <c:pt idx="496">
                  <c:v>2997.164255388665</c:v>
                </c:pt>
                <c:pt idx="497">
                  <c:v>2997.2891241439684</c:v>
                </c:pt>
                <c:pt idx="498">
                  <c:v>2997.4143570998021</c:v>
                </c:pt>
                <c:pt idx="499">
                  <c:v>2997.5399553184288</c:v>
                </c:pt>
                <c:pt idx="500">
                  <c:v>2997.6659198651905</c:v>
                </c:pt>
                <c:pt idx="501">
                  <c:v>2997.792251808547</c:v>
                </c:pt>
                <c:pt idx="502">
                  <c:v>2997.9189522200722</c:v>
                </c:pt>
                <c:pt idx="503">
                  <c:v>2998.0460221744652</c:v>
                </c:pt>
              </c:numCache>
            </c:numRef>
          </c:val>
          <c:smooth val="0"/>
          <c:extLst>
            <c:ext xmlns:c16="http://schemas.microsoft.com/office/drawing/2014/chart" uri="{C3380CC4-5D6E-409C-BE32-E72D297353CC}">
              <c16:uniqueId val="{00000000-A043-47B1-886B-6091D6236A22}"/>
            </c:ext>
          </c:extLst>
        </c:ser>
        <c:ser>
          <c:idx val="1"/>
          <c:order val="1"/>
          <c:tx>
            <c:v>LS</c:v>
          </c:tx>
          <c:marker>
            <c:symbol val="none"/>
          </c:marker>
          <c:val>
            <c:numRef>
              <c:f>'Graph 1'!$G$2:$G$505</c:f>
              <c:numCache>
                <c:formatCode>General</c:formatCode>
                <c:ptCount val="504"/>
                <c:pt idx="0">
                  <c:v>1257.1000000000004</c:v>
                </c:pt>
                <c:pt idx="1">
                  <c:v>-1169.6209815012221</c:v>
                </c:pt>
                <c:pt idx="2">
                  <c:v>-1166.1834815012221</c:v>
                </c:pt>
                <c:pt idx="3">
                  <c:v>-1162.7447054595555</c:v>
                </c:pt>
                <c:pt idx="4">
                  <c:v>-1159.3046496544339</c:v>
                </c:pt>
                <c:pt idx="5">
                  <c:v>-1155.863310353214</c:v>
                </c:pt>
                <c:pt idx="6">
                  <c:v>-1152.4206838123657</c:v>
                </c:pt>
                <c:pt idx="7">
                  <c:v>-1148.97676627744</c:v>
                </c:pt>
                <c:pt idx="8">
                  <c:v>-1145.5315539830372</c:v>
                </c:pt>
                <c:pt idx="9">
                  <c:v>-1142.0850431527758</c:v>
                </c:pt>
                <c:pt idx="10">
                  <c:v>-1138.6372299992595</c:v>
                </c:pt>
                <c:pt idx="11">
                  <c:v>-1135.1881107240454</c:v>
                </c:pt>
                <c:pt idx="12">
                  <c:v>-1301.7668065176117</c:v>
                </c:pt>
                <c:pt idx="13">
                  <c:v>-1298.3150635593261</c:v>
                </c:pt>
                <c:pt idx="14">
                  <c:v>-1294.8620030174122</c:v>
                </c:pt>
                <c:pt idx="15">
                  <c:v>-1291.4076210489177</c:v>
                </c:pt>
                <c:pt idx="16">
                  <c:v>-1287.9519137996817</c:v>
                </c:pt>
                <c:pt idx="17">
                  <c:v>-1284.4948774043023</c:v>
                </c:pt>
                <c:pt idx="18">
                  <c:v>-1281.0365079861031</c:v>
                </c:pt>
                <c:pt idx="19">
                  <c:v>-1277.5768016571005</c:v>
                </c:pt>
                <c:pt idx="20">
                  <c:v>-1274.1157545179719</c:v>
                </c:pt>
                <c:pt idx="21">
                  <c:v>-1270.6533626580208</c:v>
                </c:pt>
                <c:pt idx="22">
                  <c:v>-1267.1896221551447</c:v>
                </c:pt>
                <c:pt idx="23">
                  <c:v>-1263.7245290758019</c:v>
                </c:pt>
                <c:pt idx="24">
                  <c:v>3182.8617761500218</c:v>
                </c:pt>
                <c:pt idx="25">
                  <c:v>207.68364406802584</c:v>
                </c:pt>
                <c:pt idx="26">
                  <c:v>207.71531859291599</c:v>
                </c:pt>
                <c:pt idx="27">
                  <c:v>207.74708550183641</c:v>
                </c:pt>
                <c:pt idx="28">
                  <c:v>207.77894506424173</c:v>
                </c:pt>
                <c:pt idx="29">
                  <c:v>207.81089755037056</c:v>
                </c:pt>
                <c:pt idx="30">
                  <c:v>207.8429432312505</c:v>
                </c:pt>
                <c:pt idx="31">
                  <c:v>207.87508237869952</c:v>
                </c:pt>
                <c:pt idx="32">
                  <c:v>207.90731526532863</c:v>
                </c:pt>
                <c:pt idx="33">
                  <c:v>207.93964216454378</c:v>
                </c:pt>
                <c:pt idx="34">
                  <c:v>207.97206335054852</c:v>
                </c:pt>
                <c:pt idx="35">
                  <c:v>208.00457909834586</c:v>
                </c:pt>
                <c:pt idx="36">
                  <c:v>233.71111525561514</c:v>
                </c:pt>
                <c:pt idx="37">
                  <c:v>233.74382095521719</c:v>
                </c:pt>
                <c:pt idx="38">
                  <c:v>233.77662204644321</c:v>
                </c:pt>
                <c:pt idx="39">
                  <c:v>233.809518807519</c:v>
                </c:pt>
                <c:pt idx="40">
                  <c:v>233.84251151748072</c:v>
                </c:pt>
                <c:pt idx="41">
                  <c:v>233.87560045618034</c:v>
                </c:pt>
                <c:pt idx="42">
                  <c:v>233.90878590428429</c:v>
                </c:pt>
                <c:pt idx="43">
                  <c:v>233.94206814327845</c:v>
                </c:pt>
                <c:pt idx="44">
                  <c:v>233.97544745546975</c:v>
                </c:pt>
                <c:pt idx="45">
                  <c:v>234.00892412398844</c:v>
                </c:pt>
                <c:pt idx="46">
                  <c:v>234.0424984327899</c:v>
                </c:pt>
                <c:pt idx="47">
                  <c:v>234.07617066665898</c:v>
                </c:pt>
                <c:pt idx="48">
                  <c:v>260.68245407810286</c:v>
                </c:pt>
                <c:pt idx="49">
                  <c:v>260.71632301978411</c:v>
                </c:pt>
                <c:pt idx="50">
                  <c:v>260.7502907458786</c:v>
                </c:pt>
                <c:pt idx="51">
                  <c:v>260.7843575445072</c:v>
                </c:pt>
                <c:pt idx="52">
                  <c:v>260.81852370463207</c:v>
                </c:pt>
                <c:pt idx="53">
                  <c:v>260.85278951605687</c:v>
                </c:pt>
                <c:pt idx="54">
                  <c:v>260.88715526943224</c:v>
                </c:pt>
                <c:pt idx="55">
                  <c:v>260.92162125625487</c:v>
                </c:pt>
                <c:pt idx="56">
                  <c:v>260.95618776887204</c:v>
                </c:pt>
                <c:pt idx="57">
                  <c:v>260.99085510048462</c:v>
                </c:pt>
                <c:pt idx="58">
                  <c:v>261.02562354514771</c:v>
                </c:pt>
                <c:pt idx="59">
                  <c:v>261.06049339777428</c:v>
                </c:pt>
                <c:pt idx="60">
                  <c:v>796.59801587486936</c:v>
                </c:pt>
                <c:pt idx="61">
                  <c:v>219.6330894316053</c:v>
                </c:pt>
                <c:pt idx="62">
                  <c:v>219.66826528621516</c:v>
                </c:pt>
                <c:pt idx="63">
                  <c:v>219.70354373706789</c:v>
                </c:pt>
                <c:pt idx="64">
                  <c:v>219.73892508340225</c:v>
                </c:pt>
                <c:pt idx="65">
                  <c:v>219.77440962532967</c:v>
                </c:pt>
                <c:pt idx="66">
                  <c:v>219.80999766383832</c:v>
                </c:pt>
                <c:pt idx="67">
                  <c:v>219.84568950079222</c:v>
                </c:pt>
                <c:pt idx="68">
                  <c:v>219.88148543893737</c:v>
                </c:pt>
                <c:pt idx="69">
                  <c:v>219.917385781902</c:v>
                </c:pt>
                <c:pt idx="70">
                  <c:v>219.9533908342006</c:v>
                </c:pt>
                <c:pt idx="71">
                  <c:v>219.98950090123469</c:v>
                </c:pt>
                <c:pt idx="72">
                  <c:v>248.49085649225526</c:v>
                </c:pt>
                <c:pt idx="73">
                  <c:v>248.52717750853344</c:v>
                </c:pt>
                <c:pt idx="74">
                  <c:v>248.56360446110966</c:v>
                </c:pt>
                <c:pt idx="75">
                  <c:v>248.6001376589636</c:v>
                </c:pt>
                <c:pt idx="76">
                  <c:v>248.6367774119783</c:v>
                </c:pt>
                <c:pt idx="77">
                  <c:v>248.67352403093901</c:v>
                </c:pt>
                <c:pt idx="78">
                  <c:v>248.71037782753842</c:v>
                </c:pt>
                <c:pt idx="79">
                  <c:v>248.74733911437806</c:v>
                </c:pt>
                <c:pt idx="80">
                  <c:v>248.78440820497076</c:v>
                </c:pt>
                <c:pt idx="81">
                  <c:v>248.82158541374429</c:v>
                </c:pt>
                <c:pt idx="82">
                  <c:v>248.85887105604365</c:v>
                </c:pt>
                <c:pt idx="83">
                  <c:v>248.89626544813314</c:v>
                </c:pt>
                <c:pt idx="84">
                  <c:v>278.39518901725944</c:v>
                </c:pt>
                <c:pt idx="85">
                  <c:v>278.43280186141476</c:v>
                </c:pt>
                <c:pt idx="86">
                  <c:v>278.47052440969912</c:v>
                </c:pt>
                <c:pt idx="87">
                  <c:v>278.50835698208232</c:v>
                </c:pt>
                <c:pt idx="88">
                  <c:v>278.54629989946773</c:v>
                </c:pt>
                <c:pt idx="89">
                  <c:v>278.58435348369642</c:v>
                </c:pt>
                <c:pt idx="90">
                  <c:v>278.62251805754534</c:v>
                </c:pt>
                <c:pt idx="91">
                  <c:v>278.66079394473456</c:v>
                </c:pt>
                <c:pt idx="92">
                  <c:v>278.69918146992825</c:v>
                </c:pt>
                <c:pt idx="93">
                  <c:v>278.73768095873709</c:v>
                </c:pt>
                <c:pt idx="94">
                  <c:v>278.77629273772175</c:v>
                </c:pt>
                <c:pt idx="95">
                  <c:v>278.81501713439513</c:v>
                </c:pt>
                <c:pt idx="96">
                  <c:v>309.34642429113967</c:v>
                </c:pt>
                <c:pt idx="97">
                  <c:v>309.38537490955275</c:v>
                </c:pt>
                <c:pt idx="98">
                  <c:v>309.42443913393697</c:v>
                </c:pt>
                <c:pt idx="99">
                  <c:v>309.46361729564171</c:v>
                </c:pt>
                <c:pt idx="100">
                  <c:v>309.50290972698497</c:v>
                </c:pt>
                <c:pt idx="101">
                  <c:v>309.54231676125266</c:v>
                </c:pt>
                <c:pt idx="102">
                  <c:v>309.58183873270411</c:v>
                </c:pt>
                <c:pt idx="103">
                  <c:v>309.62147597657201</c:v>
                </c:pt>
                <c:pt idx="104">
                  <c:v>309.66122882906814</c:v>
                </c:pt>
                <c:pt idx="105">
                  <c:v>309.70109762738377</c:v>
                </c:pt>
                <c:pt idx="106">
                  <c:v>309.74108270969452</c:v>
                </c:pt>
                <c:pt idx="107">
                  <c:v>309.78118441516233</c:v>
                </c:pt>
                <c:pt idx="108">
                  <c:v>341.38121284133877</c:v>
                </c:pt>
                <c:pt idx="109">
                  <c:v>341.4215488145644</c:v>
                </c:pt>
                <c:pt idx="110">
                  <c:v>341.46200243437875</c:v>
                </c:pt>
                <c:pt idx="111">
                  <c:v>341.50257404391755</c:v>
                </c:pt>
                <c:pt idx="112">
                  <c:v>341.54326398731769</c:v>
                </c:pt>
                <c:pt idx="113">
                  <c:v>341.58407260971899</c:v>
                </c:pt>
                <c:pt idx="114">
                  <c:v>341.62500025726945</c:v>
                </c:pt>
                <c:pt idx="115">
                  <c:v>341.66604727712479</c:v>
                </c:pt>
                <c:pt idx="116">
                  <c:v>341.70721401745504</c:v>
                </c:pt>
                <c:pt idx="117">
                  <c:v>341.74850082744479</c:v>
                </c:pt>
                <c:pt idx="118">
                  <c:v>341.78990805729654</c:v>
                </c:pt>
                <c:pt idx="119">
                  <c:v>341.83143605823534</c:v>
                </c:pt>
                <c:pt idx="120">
                  <c:v>374.53748828141738</c:v>
                </c:pt>
                <c:pt idx="121">
                  <c:v>374.57925888230443</c:v>
                </c:pt>
                <c:pt idx="122">
                  <c:v>374.6211513141111</c:v>
                </c:pt>
                <c:pt idx="123">
                  <c:v>374.66316593217766</c:v>
                </c:pt>
                <c:pt idx="124">
                  <c:v>374.7053030928796</c:v>
                </c:pt>
                <c:pt idx="125">
                  <c:v>374.74756315363379</c:v>
                </c:pt>
                <c:pt idx="126">
                  <c:v>374.78994647289892</c:v>
                </c:pt>
                <c:pt idx="127">
                  <c:v>374.83245341017823</c:v>
                </c:pt>
                <c:pt idx="128">
                  <c:v>374.87508432602431</c:v>
                </c:pt>
                <c:pt idx="129">
                  <c:v>374.91783958204246</c:v>
                </c:pt>
                <c:pt idx="130">
                  <c:v>374.96071954088984</c:v>
                </c:pt>
                <c:pt idx="131">
                  <c:v>375.00372456628429</c:v>
                </c:pt>
                <c:pt idx="132">
                  <c:v>408.85451223037626</c:v>
                </c:pt>
                <c:pt idx="133">
                  <c:v>408.89776848426004</c:v>
                </c:pt>
                <c:pt idx="134">
                  <c:v>408.94115090221794</c:v>
                </c:pt>
                <c:pt idx="135">
                  <c:v>408.98465985222811</c:v>
                </c:pt>
                <c:pt idx="136">
                  <c:v>409.02829570334188</c:v>
                </c:pt>
                <c:pt idx="137">
                  <c:v>409.07205882568883</c:v>
                </c:pt>
                <c:pt idx="138">
                  <c:v>409.11594959047579</c:v>
                </c:pt>
                <c:pt idx="139">
                  <c:v>409.15996836999284</c:v>
                </c:pt>
                <c:pt idx="140">
                  <c:v>409.20411553761733</c:v>
                </c:pt>
                <c:pt idx="141">
                  <c:v>409.24839146781392</c:v>
                </c:pt>
                <c:pt idx="142">
                  <c:v>409.29279653614003</c:v>
                </c:pt>
                <c:pt idx="143">
                  <c:v>259.33733111924971</c:v>
                </c:pt>
                <c:pt idx="144">
                  <c:v>419.3729208045188</c:v>
                </c:pt>
                <c:pt idx="145">
                  <c:v>419.41771555155196</c:v>
                </c:pt>
                <c:pt idx="146">
                  <c:v>419.4626409499283</c:v>
                </c:pt>
                <c:pt idx="147">
                  <c:v>419.50769738071608</c:v>
                </c:pt>
                <c:pt idx="148">
                  <c:v>419.55288522609339</c:v>
                </c:pt>
                <c:pt idx="149">
                  <c:v>419.59820486935314</c:v>
                </c:pt>
                <c:pt idx="150">
                  <c:v>419.64365669490621</c:v>
                </c:pt>
                <c:pt idx="151">
                  <c:v>419.6892410882831</c:v>
                </c:pt>
                <c:pt idx="152">
                  <c:v>419.73495843614114</c:v>
                </c:pt>
                <c:pt idx="153">
                  <c:v>419.7808091262641</c:v>
                </c:pt>
                <c:pt idx="154">
                  <c:v>419.82679354756601</c:v>
                </c:pt>
                <c:pt idx="155">
                  <c:v>419.87291209009686</c:v>
                </c:pt>
                <c:pt idx="156">
                  <c:v>456.13477273700664</c:v>
                </c:pt>
                <c:pt idx="157">
                  <c:v>456.18116069669691</c:v>
                </c:pt>
                <c:pt idx="158">
                  <c:v>456.22768395460275</c:v>
                </c:pt>
                <c:pt idx="159">
                  <c:v>456.27434290534416</c:v>
                </c:pt>
                <c:pt idx="160">
                  <c:v>456.32113794469205</c:v>
                </c:pt>
                <c:pt idx="161">
                  <c:v>456.36806946957154</c:v>
                </c:pt>
                <c:pt idx="162">
                  <c:v>456.4151378780648</c:v>
                </c:pt>
                <c:pt idx="163">
                  <c:v>456.46234356941636</c:v>
                </c:pt>
                <c:pt idx="164">
                  <c:v>456.50968694403446</c:v>
                </c:pt>
                <c:pt idx="165">
                  <c:v>456.55716840349533</c:v>
                </c:pt>
                <c:pt idx="166">
                  <c:v>456.60478835054596</c:v>
                </c:pt>
                <c:pt idx="167">
                  <c:v>456.65254718910865</c:v>
                </c:pt>
                <c:pt idx="168">
                  <c:v>494.18359918196938</c:v>
                </c:pt>
                <c:pt idx="169">
                  <c:v>494.23163702003922</c:v>
                </c:pt>
                <c:pt idx="170">
                  <c:v>494.27981496846996</c:v>
                </c:pt>
                <c:pt idx="171">
                  <c:v>494.32813343591693</c:v>
                </c:pt>
                <c:pt idx="172">
                  <c:v>494.37659283222729</c:v>
                </c:pt>
                <c:pt idx="173">
                  <c:v>494.42519356844332</c:v>
                </c:pt>
                <c:pt idx="174">
                  <c:v>494.47393605680713</c:v>
                </c:pt>
                <c:pt idx="175">
                  <c:v>494.52282071076206</c:v>
                </c:pt>
                <c:pt idx="176">
                  <c:v>494.57184794495743</c:v>
                </c:pt>
                <c:pt idx="177">
                  <c:v>494.62101817525263</c:v>
                </c:pt>
                <c:pt idx="178">
                  <c:v>494.67033181871898</c:v>
                </c:pt>
                <c:pt idx="179">
                  <c:v>494.71978929364604</c:v>
                </c:pt>
                <c:pt idx="180">
                  <c:v>533.56445526224434</c:v>
                </c:pt>
                <c:pt idx="181">
                  <c:v>-604.73981683893726</c:v>
                </c:pt>
                <c:pt idx="182">
                  <c:v>-604.68992534768222</c:v>
                </c:pt>
                <c:pt idx="183">
                  <c:v>-604.63988833957637</c:v>
                </c:pt>
                <c:pt idx="184">
                  <c:v>-604.58970539019811</c:v>
                </c:pt>
                <c:pt idx="185">
                  <c:v>-604.53937607388343</c:v>
                </c:pt>
                <c:pt idx="186">
                  <c:v>-604.48889996373009</c:v>
                </c:pt>
                <c:pt idx="187">
                  <c:v>-604.438276631588</c:v>
                </c:pt>
                <c:pt idx="188">
                  <c:v>-604.38750564806105</c:v>
                </c:pt>
                <c:pt idx="189">
                  <c:v>-604.33658658249897</c:v>
                </c:pt>
                <c:pt idx="190">
                  <c:v>-604.28551900299499</c:v>
                </c:pt>
                <c:pt idx="191">
                  <c:v>-604.23430247638453</c:v>
                </c:pt>
                <c:pt idx="192">
                  <c:v>-564.03004507704054</c:v>
                </c:pt>
                <c:pt idx="193">
                  <c:v>-563.97852935166247</c:v>
                </c:pt>
                <c:pt idx="194">
                  <c:v>-563.92686337208488</c:v>
                </c:pt>
                <c:pt idx="195">
                  <c:v>-563.87504670006683</c:v>
                </c:pt>
                <c:pt idx="196">
                  <c:v>-563.82307889608865</c:v>
                </c:pt>
                <c:pt idx="197">
                  <c:v>-563.77095951934916</c:v>
                </c:pt>
                <c:pt idx="198">
                  <c:v>-563.71868812776074</c:v>
                </c:pt>
                <c:pt idx="199">
                  <c:v>-563.66626427794699</c:v>
                </c:pt>
                <c:pt idx="200">
                  <c:v>-563.61368752523776</c:v>
                </c:pt>
                <c:pt idx="201">
                  <c:v>-563.56095742366642</c:v>
                </c:pt>
                <c:pt idx="202">
                  <c:v>-563.50807352596576</c:v>
                </c:pt>
                <c:pt idx="203">
                  <c:v>-563.45503538356297</c:v>
                </c:pt>
                <c:pt idx="204">
                  <c:v>-521.84359985318679</c:v>
                </c:pt>
                <c:pt idx="205">
                  <c:v>1222.2806902903967</c:v>
                </c:pt>
                <c:pt idx="206">
                  <c:v>1222.3341938714384</c:v>
                </c:pt>
                <c:pt idx="207">
                  <c:v>1222.3878535045919</c:v>
                </c:pt>
                <c:pt idx="208">
                  <c:v>1222.4416696450089</c:v>
                </c:pt>
                <c:pt idx="209">
                  <c:v>1222.4956427491684</c:v>
                </c:pt>
                <c:pt idx="210">
                  <c:v>1222.5497732748822</c:v>
                </c:pt>
                <c:pt idx="211">
                  <c:v>1222.6040616812952</c:v>
                </c:pt>
                <c:pt idx="212">
                  <c:v>1222.6585084288945</c:v>
                </c:pt>
                <c:pt idx="213">
                  <c:v>1222.7131139795074</c:v>
                </c:pt>
                <c:pt idx="214">
                  <c:v>1222.7678787963087</c:v>
                </c:pt>
                <c:pt idx="215">
                  <c:v>1222.8228033438268</c:v>
                </c:pt>
                <c:pt idx="216">
                  <c:v>1265.8906692755972</c:v>
                </c:pt>
                <c:pt idx="217">
                  <c:v>1265.9459146835493</c:v>
                </c:pt>
                <c:pt idx="218">
                  <c:v>1266.0013212239401</c:v>
                </c:pt>
                <c:pt idx="219">
                  <c:v>1266.0568893667414</c:v>
                </c:pt>
                <c:pt idx="220">
                  <c:v>1266.1126195832921</c:v>
                </c:pt>
                <c:pt idx="221">
                  <c:v>1266.168512346308</c:v>
                </c:pt>
                <c:pt idx="222">
                  <c:v>1266.2245681298828</c:v>
                </c:pt>
                <c:pt idx="223">
                  <c:v>1266.2807874094924</c:v>
                </c:pt>
                <c:pt idx="224">
                  <c:v>1266.337170662001</c:v>
                </c:pt>
                <c:pt idx="225">
                  <c:v>1266.3937183656626</c:v>
                </c:pt>
                <c:pt idx="226">
                  <c:v>1266.4504310001275</c:v>
                </c:pt>
                <c:pt idx="227">
                  <c:v>1266.5073090464425</c:v>
                </c:pt>
                <c:pt idx="228">
                  <c:v>1311.0825815162875</c:v>
                </c:pt>
                <c:pt idx="229">
                  <c:v>1311.139791835064</c:v>
                </c:pt>
                <c:pt idx="230">
                  <c:v>1311.19716901727</c:v>
                </c:pt>
                <c:pt idx="231">
                  <c:v>1311.254713549592</c:v>
                </c:pt>
                <c:pt idx="232">
                  <c:v>1311.3124259201318</c:v>
                </c:pt>
                <c:pt idx="233">
                  <c:v>1311.3703066184203</c:v>
                </c:pt>
                <c:pt idx="234">
                  <c:v>1311.4283561354109</c:v>
                </c:pt>
                <c:pt idx="235">
                  <c:v>1311.4865749634937</c:v>
                </c:pt>
                <c:pt idx="236">
                  <c:v>1311.544963596491</c:v>
                </c:pt>
                <c:pt idx="237">
                  <c:v>1311.6035225296687</c:v>
                </c:pt>
                <c:pt idx="238">
                  <c:v>1311.6622522597345</c:v>
                </c:pt>
                <c:pt idx="239">
                  <c:v>1311.7211532848464</c:v>
                </c:pt>
                <c:pt idx="240">
                  <c:v>1357.8565926323636</c:v>
                </c:pt>
                <c:pt idx="241">
                  <c:v>1357.9158377478557</c:v>
                </c:pt>
                <c:pt idx="242">
                  <c:v>1357.9752556616018</c:v>
                </c:pt>
                <c:pt idx="243">
                  <c:v>1358.034846877596</c:v>
                </c:pt>
                <c:pt idx="244">
                  <c:v>1358.0946119013047</c:v>
                </c:pt>
                <c:pt idx="245">
                  <c:v>1358.1545512396647</c:v>
                </c:pt>
                <c:pt idx="246">
                  <c:v>1358.2146654010962</c:v>
                </c:pt>
                <c:pt idx="247">
                  <c:v>1358.2749548954976</c:v>
                </c:pt>
                <c:pt idx="248">
                  <c:v>1358.3354202342566</c:v>
                </c:pt>
                <c:pt idx="249">
                  <c:v>1358.3960619302557</c:v>
                </c:pt>
                <c:pt idx="250">
                  <c:v>1358.4568804978667</c:v>
                </c:pt>
                <c:pt idx="251">
                  <c:v>1358.5178764529669</c:v>
                </c:pt>
                <c:pt idx="252">
                  <c:v>1406.2680896691554</c:v>
                </c:pt>
                <c:pt idx="253">
                  <c:v>1406.3294419528825</c:v>
                </c:pt>
                <c:pt idx="254">
                  <c:v>1406.3909731807717</c:v>
                </c:pt>
                <c:pt idx="255">
                  <c:v>1406.4526838747411</c:v>
                </c:pt>
                <c:pt idx="256">
                  <c:v>1406.5145745582354</c:v>
                </c:pt>
                <c:pt idx="257">
                  <c:v>1406.5766457562227</c:v>
                </c:pt>
                <c:pt idx="258">
                  <c:v>1406.6388979952044</c:v>
                </c:pt>
                <c:pt idx="259">
                  <c:v>1406.7013318032168</c:v>
                </c:pt>
                <c:pt idx="260">
                  <c:v>1406.7639477098351</c:v>
                </c:pt>
                <c:pt idx="261">
                  <c:v>1406.8267462461813</c:v>
                </c:pt>
                <c:pt idx="262">
                  <c:v>1406.8897279449247</c:v>
                </c:pt>
                <c:pt idx="263">
                  <c:v>1406.9528933402908</c:v>
                </c:pt>
                <c:pt idx="264">
                  <c:v>1456.3743987017501</c:v>
                </c:pt>
                <c:pt idx="265">
                  <c:v>1456.437933099266</c:v>
                </c:pt>
                <c:pt idx="266">
                  <c:v>1456.5016528054416</c:v>
                </c:pt>
                <c:pt idx="267">
                  <c:v>1456.56555836076</c:v>
                </c:pt>
                <c:pt idx="268">
                  <c:v>1456.6296503072822</c:v>
                </c:pt>
                <c:pt idx="269">
                  <c:v>1456.6939291886479</c:v>
                </c:pt>
                <c:pt idx="270">
                  <c:v>1456.7583955500836</c:v>
                </c:pt>
                <c:pt idx="271">
                  <c:v>1456.8230499384076</c:v>
                </c:pt>
                <c:pt idx="272">
                  <c:v>1456.8878929020307</c:v>
                </c:pt>
                <c:pt idx="273">
                  <c:v>1456.9529249909642</c:v>
                </c:pt>
                <c:pt idx="274">
                  <c:v>1457.0181467568232</c:v>
                </c:pt>
                <c:pt idx="275">
                  <c:v>1457.0835587528341</c:v>
                </c:pt>
                <c:pt idx="276">
                  <c:v>1508.2348527182016</c:v>
                </c:pt>
                <c:pt idx="277">
                  <c:v>1508.3006468406443</c:v>
                </c:pt>
                <c:pt idx="278">
                  <c:v>1508.3666328626105</c:v>
                </c:pt>
                <c:pt idx="279">
                  <c:v>1508.4328113438087</c:v>
                </c:pt>
                <c:pt idx="280">
                  <c:v>1508.4991828455763</c:v>
                </c:pt>
                <c:pt idx="281">
                  <c:v>1508.5657479308911</c:v>
                </c:pt>
                <c:pt idx="282">
                  <c:v>1508.632507164371</c:v>
                </c:pt>
                <c:pt idx="283">
                  <c:v>1508.6994611122823</c:v>
                </c:pt>
                <c:pt idx="284">
                  <c:v>1508.7666103425413</c:v>
                </c:pt>
                <c:pt idx="285">
                  <c:v>1508.8339554247214</c:v>
                </c:pt>
                <c:pt idx="286">
                  <c:v>1508.9014969300583</c:v>
                </c:pt>
                <c:pt idx="287">
                  <c:v>1508.9692354314534</c:v>
                </c:pt>
                <c:pt idx="288">
                  <c:v>1561.9108618792989</c:v>
                </c:pt>
                <c:pt idx="289">
                  <c:v>1561.9789960981998</c:v>
                </c:pt>
                <c:pt idx="290">
                  <c:v>1562.047329041904</c:v>
                </c:pt>
                <c:pt idx="291">
                  <c:v>1562.1158612900281</c:v>
                </c:pt>
                <c:pt idx="292">
                  <c:v>1562.1845934238763</c:v>
                </c:pt>
                <c:pt idx="293">
                  <c:v>1562.2535260264485</c:v>
                </c:pt>
                <c:pt idx="294">
                  <c:v>1562.3226596824434</c:v>
                </c:pt>
                <c:pt idx="295">
                  <c:v>1562.3919949782703</c:v>
                </c:pt>
                <c:pt idx="296">
                  <c:v>1562.4615325020422</c:v>
                </c:pt>
                <c:pt idx="297">
                  <c:v>1562.531272843592</c:v>
                </c:pt>
                <c:pt idx="298">
                  <c:v>1562.6012165944712</c:v>
                </c:pt>
                <c:pt idx="299">
                  <c:v>1562.671364347957</c:v>
                </c:pt>
                <c:pt idx="300">
                  <c:v>1617.4659862380331</c:v>
                </c:pt>
                <c:pt idx="301">
                  <c:v>1617.5365437834889</c:v>
                </c:pt>
                <c:pt idx="302">
                  <c:v>1617.6073071217879</c:v>
                </c:pt>
                <c:pt idx="303">
                  <c:v>1617.6782768531566</c:v>
                </c:pt>
                <c:pt idx="304">
                  <c:v>1617.7494535795749</c:v>
                </c:pt>
                <c:pt idx="305">
                  <c:v>1617.8208379047783</c:v>
                </c:pt>
                <c:pt idx="306">
                  <c:v>1617.8924304342645</c:v>
                </c:pt>
                <c:pt idx="307">
                  <c:v>1617.964231775295</c:v>
                </c:pt>
                <c:pt idx="308">
                  <c:v>1618.036242536903</c:v>
                </c:pt>
                <c:pt idx="309">
                  <c:v>1618.1084633298988</c:v>
                </c:pt>
                <c:pt idx="310">
                  <c:v>1618.1808947668751</c:v>
                </c:pt>
                <c:pt idx="311">
                  <c:v>1618.2535374622084</c:v>
                </c:pt>
                <c:pt idx="312">
                  <c:v>1674.966011004909</c:v>
                </c:pt>
                <c:pt idx="313">
                  <c:v>1675.0390780672651</c:v>
                </c:pt>
                <c:pt idx="314">
                  <c:v>1675.1123582418886</c:v>
                </c:pt>
                <c:pt idx="315">
                  <c:v>1675.1858521503518</c:v>
                </c:pt>
                <c:pt idx="316">
                  <c:v>1675.2595604160497</c:v>
                </c:pt>
                <c:pt idx="317">
                  <c:v>1675.3334836641898</c:v>
                </c:pt>
                <c:pt idx="318">
                  <c:v>1675.4076225218023</c:v>
                </c:pt>
                <c:pt idx="319">
                  <c:v>1675.4819776177501</c:v>
                </c:pt>
                <c:pt idx="320">
                  <c:v>1675.5565495827286</c:v>
                </c:pt>
                <c:pt idx="321">
                  <c:v>1675.6313390492714</c:v>
                </c:pt>
                <c:pt idx="322">
                  <c:v>1675.7063466517566</c:v>
                </c:pt>
                <c:pt idx="323">
                  <c:v>1675.7815730264183</c:v>
                </c:pt>
                <c:pt idx="324">
                  <c:v>1734.4790244482247</c:v>
                </c:pt>
                <c:pt idx="325">
                  <c:v>1734.5546902833512</c:v>
                </c:pt>
                <c:pt idx="326">
                  <c:v>1734.6305768104958</c:v>
                </c:pt>
                <c:pt idx="327">
                  <c:v>1734.7066846733451</c:v>
                </c:pt>
                <c:pt idx="328">
                  <c:v>1734.7830145174603</c:v>
                </c:pt>
                <c:pt idx="329">
                  <c:v>1734.8595669902879</c:v>
                </c:pt>
                <c:pt idx="330">
                  <c:v>1734.9363427411608</c:v>
                </c:pt>
                <c:pt idx="331">
                  <c:v>1735.0133424213082</c:v>
                </c:pt>
                <c:pt idx="332">
                  <c:v>1735.0905666838553</c:v>
                </c:pt>
                <c:pt idx="333">
                  <c:v>1735.1680161838349</c:v>
                </c:pt>
                <c:pt idx="334">
                  <c:v>1735.2456915781895</c:v>
                </c:pt>
                <c:pt idx="335">
                  <c:v>1735.3235935257771</c:v>
                </c:pt>
                <c:pt idx="336">
                  <c:v>1796.0754985215599</c:v>
                </c:pt>
                <c:pt idx="337">
                  <c:v>1796.1538555598827</c:v>
                </c:pt>
                <c:pt idx="338">
                  <c:v>1796.2324411395684</c:v>
                </c:pt>
                <c:pt idx="339">
                  <c:v>1796.311255927194</c:v>
                </c:pt>
                <c:pt idx="340">
                  <c:v>1796.3903005912834</c:v>
                </c:pt>
                <c:pt idx="341">
                  <c:v>1796.4695758023108</c:v>
                </c:pt>
                <c:pt idx="342">
                  <c:v>1796.5490822327038</c:v>
                </c:pt>
                <c:pt idx="343">
                  <c:v>1796.6288205568508</c:v>
                </c:pt>
                <c:pt idx="344">
                  <c:v>1796.7087914511103</c:v>
                </c:pt>
                <c:pt idx="345">
                  <c:v>1796.7889955938108</c:v>
                </c:pt>
                <c:pt idx="346">
                  <c:v>1796.8694336652607</c:v>
                </c:pt>
                <c:pt idx="347">
                  <c:v>1796.9501063477537</c:v>
                </c:pt>
                <c:pt idx="348">
                  <c:v>1859.8283723139466</c:v>
                </c:pt>
                <c:pt idx="349">
                  <c:v>1859.9095162733647</c:v>
                </c:pt>
                <c:pt idx="350">
                  <c:v>1859.9908969026646</c:v>
                </c:pt>
                <c:pt idx="351">
                  <c:v>1860.0725148921338</c:v>
                </c:pt>
                <c:pt idx="352">
                  <c:v>1860.1543709340722</c:v>
                </c:pt>
                <c:pt idx="353">
                  <c:v>1860.2364657227981</c:v>
                </c:pt>
                <c:pt idx="354">
                  <c:v>1860.3187999546599</c:v>
                </c:pt>
                <c:pt idx="355">
                  <c:v>1860.4013743280293</c:v>
                </c:pt>
                <c:pt idx="356">
                  <c:v>1860.4841895433219</c:v>
                </c:pt>
                <c:pt idx="357">
                  <c:v>1860.5672463029923</c:v>
                </c:pt>
                <c:pt idx="358">
                  <c:v>1860.650545311546</c:v>
                </c:pt>
                <c:pt idx="359">
                  <c:v>1860.7340872755403</c:v>
                </c:pt>
                <c:pt idx="360">
                  <c:v>1925.8131384215676</c:v>
                </c:pt>
                <c:pt idx="361">
                  <c:v>1925.8971684243725</c:v>
                </c:pt>
                <c:pt idx="362">
                  <c:v>1925.9814435146827</c:v>
                </c:pt>
                <c:pt idx="363">
                  <c:v>1926.0659644073457</c:v>
                </c:pt>
                <c:pt idx="364">
                  <c:v>1926.1507318192753</c:v>
                </c:pt>
                <c:pt idx="365">
                  <c:v>1926.2357464694869</c:v>
                </c:pt>
                <c:pt idx="366">
                  <c:v>1926.3210090791008</c:v>
                </c:pt>
                <c:pt idx="367">
                  <c:v>1926.4065203713208</c:v>
                </c:pt>
                <c:pt idx="368">
                  <c:v>1926.4922810714806</c:v>
                </c:pt>
                <c:pt idx="369">
                  <c:v>1926.5782919070134</c:v>
                </c:pt>
                <c:pt idx="370">
                  <c:v>1926.664553607483</c:v>
                </c:pt>
                <c:pt idx="371">
                  <c:v>1926.7510669045823</c:v>
                </c:pt>
                <c:pt idx="372">
                  <c:v>1994.1079323432205</c:v>
                </c:pt>
                <c:pt idx="373">
                  <c:v>1994.1949510371824</c:v>
                </c:pt>
                <c:pt idx="374">
                  <c:v>1994.2822235356662</c:v>
                </c:pt>
                <c:pt idx="375">
                  <c:v>1994.3697505789378</c:v>
                </c:pt>
                <c:pt idx="376">
                  <c:v>1994.4575329094196</c:v>
                </c:pt>
                <c:pt idx="377">
                  <c:v>1994.5455712716985</c:v>
                </c:pt>
                <c:pt idx="378">
                  <c:v>1994.6338664125333</c:v>
                </c:pt>
                <c:pt idx="379">
                  <c:v>1994.7224190808629</c:v>
                </c:pt>
                <c:pt idx="380">
                  <c:v>1994.811230027809</c:v>
                </c:pt>
                <c:pt idx="381">
                  <c:v>1994.9003000066823</c:v>
                </c:pt>
                <c:pt idx="382">
                  <c:v>1994.9896297729956</c:v>
                </c:pt>
                <c:pt idx="383">
                  <c:v>1995.079220084458</c:v>
                </c:pt>
                <c:pt idx="384">
                  <c:v>2064.7936250054863</c:v>
                </c:pt>
                <c:pt idx="385">
                  <c:v>2064.883738689241</c:v>
                </c:pt>
                <c:pt idx="386">
                  <c:v>2064.9741152045717</c:v>
                </c:pt>
                <c:pt idx="387">
                  <c:v>2065.0647553180734</c:v>
                </c:pt>
                <c:pt idx="388">
                  <c:v>2065.1556597985727</c:v>
                </c:pt>
                <c:pt idx="389">
                  <c:v>2065.2468294171413</c:v>
                </c:pt>
                <c:pt idx="390">
                  <c:v>2065.338264947095</c:v>
                </c:pt>
                <c:pt idx="391">
                  <c:v>2065.4299671640129</c:v>
                </c:pt>
                <c:pt idx="392">
                  <c:v>2065.5219368457292</c:v>
                </c:pt>
                <c:pt idx="393">
                  <c:v>2065.6141747723486</c:v>
                </c:pt>
                <c:pt idx="394">
                  <c:v>2065.7066817262566</c:v>
                </c:pt>
                <c:pt idx="395">
                  <c:v>2065.7994584921144</c:v>
                </c:pt>
                <c:pt idx="396">
                  <c:v>2137.9539185270105</c:v>
                </c:pt>
                <c:pt idx="397">
                  <c:v>2138.0472372799131</c:v>
                </c:pt>
                <c:pt idx="398">
                  <c:v>2138.1408282125149</c:v>
                </c:pt>
                <c:pt idx="399">
                  <c:v>2138.2346921186663</c:v>
                </c:pt>
                <c:pt idx="400">
                  <c:v>2138.3288297945464</c:v>
                </c:pt>
                <c:pt idx="401">
                  <c:v>2138.4232420386479</c:v>
                </c:pt>
                <c:pt idx="402">
                  <c:v>2138.5179296517936</c:v>
                </c:pt>
                <c:pt idx="403">
                  <c:v>2138.6128934371436</c:v>
                </c:pt>
                <c:pt idx="404">
                  <c:v>2138.7081342002029</c:v>
                </c:pt>
                <c:pt idx="405">
                  <c:v>2138.8036527488193</c:v>
                </c:pt>
                <c:pt idx="406">
                  <c:v>2138.8994498932052</c:v>
                </c:pt>
                <c:pt idx="407">
                  <c:v>2138.9955264459268</c:v>
                </c:pt>
                <c:pt idx="408">
                  <c:v>2213.6754453355334</c:v>
                </c:pt>
                <c:pt idx="409">
                  <c:v>2213.7720831521292</c:v>
                </c:pt>
                <c:pt idx="410">
                  <c:v>2213.8690028290239</c:v>
                </c:pt>
                <c:pt idx="411">
                  <c:v>2213.9662051883115</c:v>
                </c:pt>
                <c:pt idx="412">
                  <c:v>2214.0636910544799</c:v>
                </c:pt>
                <c:pt idx="413">
                  <c:v>2214.1614612544217</c:v>
                </c:pt>
                <c:pt idx="414">
                  <c:v>2214.2595166174506</c:v>
                </c:pt>
                <c:pt idx="415">
                  <c:v>2214.3578579752866</c:v>
                </c:pt>
                <c:pt idx="416">
                  <c:v>2214.4564861620856</c:v>
                </c:pt>
                <c:pt idx="417">
                  <c:v>2214.5554020144291</c:v>
                </c:pt>
                <c:pt idx="418">
                  <c:v>2214.6546063713367</c:v>
                </c:pt>
                <c:pt idx="419">
                  <c:v>2214.7541000742904</c:v>
                </c:pt>
                <c:pt idx="420">
                  <c:v>2292.0478707547863</c:v>
                </c:pt>
                <c:pt idx="421">
                  <c:v>2292.1479456840589</c:v>
                </c:pt>
                <c:pt idx="422">
                  <c:v>2292.2483124985392</c:v>
                </c:pt>
                <c:pt idx="423">
                  <c:v>2292.3489720495672</c:v>
                </c:pt>
                <c:pt idx="424">
                  <c:v>2292.4499251909492</c:v>
                </c:pt>
                <c:pt idx="425">
                  <c:v>2292.5511727789963</c:v>
                </c:pt>
                <c:pt idx="426">
                  <c:v>2292.6527156725078</c:v>
                </c:pt>
                <c:pt idx="427">
                  <c:v>2292.7545547327918</c:v>
                </c:pt>
                <c:pt idx="428">
                  <c:v>2292.8566908236644</c:v>
                </c:pt>
                <c:pt idx="429">
                  <c:v>2292.9591248114739</c:v>
                </c:pt>
                <c:pt idx="430">
                  <c:v>2293.0618575650769</c:v>
                </c:pt>
                <c:pt idx="431">
                  <c:v>2293.1648899558804</c:v>
                </c:pt>
                <c:pt idx="432">
                  <c:v>2373.1639991829561</c:v>
                </c:pt>
                <c:pt idx="433">
                  <c:v>2373.2676334725311</c:v>
                </c:pt>
                <c:pt idx="434">
                  <c:v>2373.371570028783</c:v>
                </c:pt>
                <c:pt idx="435">
                  <c:v>2373.4758097333233</c:v>
                </c:pt>
                <c:pt idx="436">
                  <c:v>2373.5803534703355</c:v>
                </c:pt>
                <c:pt idx="437">
                  <c:v>2373.6852021265822</c:v>
                </c:pt>
                <c:pt idx="438">
                  <c:v>2373.7903565914075</c:v>
                </c:pt>
                <c:pt idx="439">
                  <c:v>2373.8958177567547</c:v>
                </c:pt>
                <c:pt idx="440">
                  <c:v>2374.0015865171699</c:v>
                </c:pt>
                <c:pt idx="441">
                  <c:v>2374.1076637698006</c:v>
                </c:pt>
                <c:pt idx="442">
                  <c:v>2374.2140504144209</c:v>
                </c:pt>
                <c:pt idx="443">
                  <c:v>2374.3207473534185</c:v>
                </c:pt>
                <c:pt idx="444">
                  <c:v>2457.1198839883455</c:v>
                </c:pt>
                <c:pt idx="445">
                  <c:v>2457.2272042338209</c:v>
                </c:pt>
                <c:pt idx="446">
                  <c:v>2457.334837496679</c:v>
                </c:pt>
                <c:pt idx="447">
                  <c:v>2457.4427846898852</c:v>
                </c:pt>
                <c:pt idx="448">
                  <c:v>2457.5510467290733</c:v>
                </c:pt>
                <c:pt idx="449">
                  <c:v>2457.65962453254</c:v>
                </c:pt>
                <c:pt idx="450">
                  <c:v>2457.7685190212687</c:v>
                </c:pt>
                <c:pt idx="451">
                  <c:v>2457.8777311189224</c:v>
                </c:pt>
                <c:pt idx="452">
                  <c:v>2457.9872617518613</c:v>
                </c:pt>
                <c:pt idx="453">
                  <c:v>2458.097111849147</c:v>
                </c:pt>
                <c:pt idx="454">
                  <c:v>2458.2072823425497</c:v>
                </c:pt>
                <c:pt idx="455">
                  <c:v>2458.3177741665568</c:v>
                </c:pt>
                <c:pt idx="456">
                  <c:v>2544.0149412522787</c:v>
                </c:pt>
                <c:pt idx="457">
                  <c:v>2544.1260785518734</c:v>
                </c:pt>
                <c:pt idx="458">
                  <c:v>2544.2375400019264</c:v>
                </c:pt>
                <c:pt idx="459">
                  <c:v>2544.3493265478755</c:v>
                </c:pt>
                <c:pt idx="460">
                  <c:v>2544.4614391379164</c:v>
                </c:pt>
                <c:pt idx="461">
                  <c:v>2544.5738787230111</c:v>
                </c:pt>
                <c:pt idx="462">
                  <c:v>2544.686646256896</c:v>
                </c:pt>
                <c:pt idx="463">
                  <c:v>2544.7997426960901</c:v>
                </c:pt>
                <c:pt idx="464">
                  <c:v>2544.913168999894</c:v>
                </c:pt>
                <c:pt idx="465">
                  <c:v>2545.026926130422</c:v>
                </c:pt>
                <c:pt idx="466">
                  <c:v>2545.141015052579</c:v>
                </c:pt>
                <c:pt idx="467">
                  <c:v>2545.2554367340927</c:v>
                </c:pt>
                <c:pt idx="468">
                  <c:v>2633.9520674941905</c:v>
                </c:pt>
                <c:pt idx="469">
                  <c:v>2634.0671576088916</c:v>
                </c:pt>
                <c:pt idx="470">
                  <c:v>2634.1825834030933</c:v>
                </c:pt>
                <c:pt idx="471">
                  <c:v>2634.298345855861</c:v>
                </c:pt>
                <c:pt idx="472">
                  <c:v>2634.4144459491181</c:v>
                </c:pt>
                <c:pt idx="473">
                  <c:v>2634.5308846676453</c:v>
                </c:pt>
                <c:pt idx="474">
                  <c:v>2634.647662999103</c:v>
                </c:pt>
                <c:pt idx="475">
                  <c:v>2634.7647819340255</c:v>
                </c:pt>
                <c:pt idx="476">
                  <c:v>2634.8822424658429</c:v>
                </c:pt>
                <c:pt idx="477">
                  <c:v>2635.0000455908776</c:v>
                </c:pt>
                <c:pt idx="478">
                  <c:v>2635.1181923083604</c:v>
                </c:pt>
                <c:pt idx="479">
                  <c:v>2635.2366836204365</c:v>
                </c:pt>
                <c:pt idx="480">
                  <c:v>2727.0377615180605</c:v>
                </c:pt>
                <c:pt idx="481">
                  <c:v>2727.1569450374554</c:v>
                </c:pt>
                <c:pt idx="482">
                  <c:v>2727.2764761754479</c:v>
                </c:pt>
                <c:pt idx="483">
                  <c:v>2727.396355945928</c:v>
                </c:pt>
                <c:pt idx="484">
                  <c:v>2727.5165853657363</c:v>
                </c:pt>
                <c:pt idx="485">
                  <c:v>2727.6371654546874</c:v>
                </c:pt>
                <c:pt idx="486">
                  <c:v>2727.7580972355645</c:v>
                </c:pt>
                <c:pt idx="487">
                  <c:v>2727.8793817341339</c:v>
                </c:pt>
                <c:pt idx="488">
                  <c:v>2728.0010199791614</c:v>
                </c:pt>
                <c:pt idx="489">
                  <c:v>2728.1230130023996</c:v>
                </c:pt>
                <c:pt idx="490">
                  <c:v>2728.2453618386244</c:v>
                </c:pt>
                <c:pt idx="491">
                  <c:v>2728.3680675256201</c:v>
                </c:pt>
                <c:pt idx="492">
                  <c:v>2823.3822505245971</c:v>
                </c:pt>
                <c:pt idx="493">
                  <c:v>2823.5056730386186</c:v>
                </c:pt>
                <c:pt idx="494">
                  <c:v>2823.6294555349723</c:v>
                </c:pt>
                <c:pt idx="495">
                  <c:v>2823.7535990636061</c:v>
                </c:pt>
                <c:pt idx="496">
                  <c:v>2823.878104677533</c:v>
                </c:pt>
                <c:pt idx="497">
                  <c:v>2824.0029734328346</c:v>
                </c:pt>
                <c:pt idx="498">
                  <c:v>2824.1282063886683</c:v>
                </c:pt>
                <c:pt idx="499">
                  <c:v>2824.253804607295</c:v>
                </c:pt>
                <c:pt idx="500">
                  <c:v>2824.3797691540585</c:v>
                </c:pt>
                <c:pt idx="501">
                  <c:v>2824.506101097415</c:v>
                </c:pt>
                <c:pt idx="502">
                  <c:v>2824.6328015089402</c:v>
                </c:pt>
                <c:pt idx="503">
                  <c:v>2824.7598714633332</c:v>
                </c:pt>
              </c:numCache>
            </c:numRef>
          </c:val>
          <c:smooth val="0"/>
          <c:extLst>
            <c:ext xmlns:c16="http://schemas.microsoft.com/office/drawing/2014/chart" uri="{C3380CC4-5D6E-409C-BE32-E72D297353CC}">
              <c16:uniqueId val="{00000001-A043-47B1-886B-6091D6236A22}"/>
            </c:ext>
          </c:extLst>
        </c:ser>
        <c:dLbls>
          <c:showLegendKey val="0"/>
          <c:showVal val="0"/>
          <c:showCatName val="0"/>
          <c:showSerName val="0"/>
          <c:showPercent val="0"/>
          <c:showBubbleSize val="0"/>
        </c:dLbls>
        <c:smooth val="0"/>
        <c:axId val="977903616"/>
        <c:axId val="1025956608"/>
      </c:lineChart>
      <c:catAx>
        <c:axId val="977903616"/>
        <c:scaling>
          <c:orientation val="minMax"/>
        </c:scaling>
        <c:delete val="0"/>
        <c:axPos val="b"/>
        <c:majorTickMark val="none"/>
        <c:minorTickMark val="none"/>
        <c:tickLblPos val="nextTo"/>
        <c:crossAx val="1025956608"/>
        <c:crosses val="autoZero"/>
        <c:auto val="1"/>
        <c:lblAlgn val="ctr"/>
        <c:lblOffset val="100"/>
        <c:noMultiLvlLbl val="0"/>
      </c:catAx>
      <c:valAx>
        <c:axId val="1025956608"/>
        <c:scaling>
          <c:orientation val="minMax"/>
        </c:scaling>
        <c:delete val="0"/>
        <c:axPos val="l"/>
        <c:numFmt formatCode="General" sourceLinked="1"/>
        <c:majorTickMark val="none"/>
        <c:minorTickMark val="none"/>
        <c:tickLblPos val="nextTo"/>
        <c:crossAx val="977903616"/>
        <c:crosses val="autoZero"/>
        <c:crossBetween val="between"/>
      </c:valAx>
    </c:plotArea>
    <c:legend>
      <c:legendPos val="b"/>
      <c:overlay val="0"/>
    </c:legend>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v>NS</c:v>
          </c:tx>
          <c:marker>
            <c:symbol val="none"/>
          </c:marker>
          <c:val>
            <c:numRef>
              <c:f>'Graph 2'!$C$2:$C$505</c:f>
              <c:numCache>
                <c:formatCode>General</c:formatCode>
                <c:ptCount val="504"/>
                <c:pt idx="0">
                  <c:v>1871.25</c:v>
                </c:pt>
                <c:pt idx="1">
                  <c:v>-913.03767780146518</c:v>
                </c:pt>
                <c:pt idx="2">
                  <c:v>-909.45434446813192</c:v>
                </c:pt>
                <c:pt idx="3">
                  <c:v>-905.8693097459095</c:v>
                </c:pt>
                <c:pt idx="4">
                  <c:v>-902.2825686724143</c:v>
                </c:pt>
                <c:pt idx="5">
                  <c:v>-898.69411627078784</c:v>
                </c:pt>
                <c:pt idx="6">
                  <c:v>-895.10394754965671</c:v>
                </c:pt>
                <c:pt idx="7">
                  <c:v>-891.51205750308895</c:v>
                </c:pt>
                <c:pt idx="8">
                  <c:v>-887.91844111055195</c:v>
                </c:pt>
                <c:pt idx="9">
                  <c:v>-884.32309333687022</c:v>
                </c:pt>
                <c:pt idx="10">
                  <c:v>-880.72600913218173</c:v>
                </c:pt>
                <c:pt idx="11">
                  <c:v>-877.12718343189636</c:v>
                </c:pt>
                <c:pt idx="12">
                  <c:v>-1074.0437986566515</c:v>
                </c:pt>
                <c:pt idx="13">
                  <c:v>-1070.4414747122707</c:v>
                </c:pt>
                <c:pt idx="14">
                  <c:v>-1066.8373939897187</c:v>
                </c:pt>
                <c:pt idx="15">
                  <c:v>-1063.2315513650597</c:v>
                </c:pt>
                <c:pt idx="16">
                  <c:v>-1059.6239416994117</c:v>
                </c:pt>
                <c:pt idx="17">
                  <c:v>-1056.0145598389058</c:v>
                </c:pt>
                <c:pt idx="18">
                  <c:v>-1052.4034006146398</c:v>
                </c:pt>
                <c:pt idx="19">
                  <c:v>-1048.7904588426368</c:v>
                </c:pt>
                <c:pt idx="20">
                  <c:v>-1045.1757293237984</c:v>
                </c:pt>
                <c:pt idx="21">
                  <c:v>-1041.5592068438636</c:v>
                </c:pt>
                <c:pt idx="22">
                  <c:v>-1037.9408861733623</c:v>
                </c:pt>
                <c:pt idx="23">
                  <c:v>-1034.3207620675721</c:v>
                </c:pt>
                <c:pt idx="24">
                  <c:v>3105.5158816710232</c:v>
                </c:pt>
                <c:pt idx="25">
                  <c:v>14.818847903494202</c:v>
                </c:pt>
                <c:pt idx="26">
                  <c:v>14.861080603347318</c:v>
                </c:pt>
                <c:pt idx="27">
                  <c:v>14.903436481908102</c:v>
                </c:pt>
                <c:pt idx="28">
                  <c:v>14.945915898448334</c:v>
                </c:pt>
                <c:pt idx="29">
                  <c:v>14.988519213286622</c:v>
                </c:pt>
                <c:pt idx="30">
                  <c:v>15.031246787793407</c:v>
                </c:pt>
                <c:pt idx="31">
                  <c:v>15.074098984392208</c:v>
                </c:pt>
                <c:pt idx="32">
                  <c:v>15.11707616656463</c:v>
                </c:pt>
                <c:pt idx="33">
                  <c:v>15.160178698851496</c:v>
                </c:pt>
                <c:pt idx="34">
                  <c:v>15.20340694685774</c:v>
                </c:pt>
                <c:pt idx="35">
                  <c:v>15.246761277253881</c:v>
                </c:pt>
                <c:pt idx="36">
                  <c:v>39.202155378093494</c:v>
                </c:pt>
                <c:pt idx="37">
                  <c:v>39.245762977563118</c:v>
                </c:pt>
                <c:pt idx="38">
                  <c:v>39.289497765864553</c:v>
                </c:pt>
                <c:pt idx="39">
                  <c:v>39.333360113965455</c:v>
                </c:pt>
                <c:pt idx="40">
                  <c:v>39.377350393914639</c:v>
                </c:pt>
                <c:pt idx="41">
                  <c:v>39.421468978847315</c:v>
                </c:pt>
                <c:pt idx="42">
                  <c:v>39.46571624298565</c:v>
                </c:pt>
                <c:pt idx="43">
                  <c:v>39.510092561644797</c:v>
                </c:pt>
                <c:pt idx="44">
                  <c:v>39.554598311233121</c:v>
                </c:pt>
                <c:pt idx="45">
                  <c:v>39.599233869258001</c:v>
                </c:pt>
                <c:pt idx="46">
                  <c:v>39.643999614326958</c:v>
                </c:pt>
                <c:pt idx="47">
                  <c:v>39.688895926152213</c:v>
                </c:pt>
                <c:pt idx="48">
                  <c:v>64.482753472076865</c:v>
                </c:pt>
                <c:pt idx="49">
                  <c:v>64.527912060985159</c:v>
                </c:pt>
                <c:pt idx="50">
                  <c:v>64.573202362444249</c:v>
                </c:pt>
                <c:pt idx="51">
                  <c:v>64.618624760615944</c:v>
                </c:pt>
                <c:pt idx="52">
                  <c:v>64.664179640782436</c:v>
                </c:pt>
                <c:pt idx="53">
                  <c:v>64.709867389349256</c:v>
                </c:pt>
                <c:pt idx="54">
                  <c:v>64.755688393849368</c:v>
                </c:pt>
                <c:pt idx="55">
                  <c:v>64.801643042946125</c:v>
                </c:pt>
                <c:pt idx="56">
                  <c:v>64.847731726435768</c:v>
                </c:pt>
                <c:pt idx="57">
                  <c:v>64.893954835252543</c:v>
                </c:pt>
                <c:pt idx="58">
                  <c:v>64.940312761469954</c:v>
                </c:pt>
                <c:pt idx="59">
                  <c:v>64.986805898305533</c:v>
                </c:pt>
                <c:pt idx="60">
                  <c:v>698.64847398667462</c:v>
                </c:pt>
                <c:pt idx="61">
                  <c:v>21.695238728989011</c:v>
                </c:pt>
                <c:pt idx="62">
                  <c:v>21.742139868468939</c:v>
                </c:pt>
                <c:pt idx="63">
                  <c:v>21.789177802939093</c:v>
                </c:pt>
                <c:pt idx="64">
                  <c:v>21.836352931384909</c:v>
                </c:pt>
                <c:pt idx="65">
                  <c:v>21.883665653955177</c:v>
                </c:pt>
                <c:pt idx="66">
                  <c:v>21.931116371966255</c:v>
                </c:pt>
                <c:pt idx="67">
                  <c:v>21.978705487905131</c:v>
                </c:pt>
                <c:pt idx="68">
                  <c:v>22.026433405431931</c:v>
                </c:pt>
                <c:pt idx="69">
                  <c:v>22.074300529385027</c:v>
                </c:pt>
                <c:pt idx="70">
                  <c:v>22.122307265782752</c:v>
                </c:pt>
                <c:pt idx="71">
                  <c:v>22.170454021828618</c:v>
                </c:pt>
                <c:pt idx="72">
                  <c:v>48.730306929592871</c:v>
                </c:pt>
                <c:pt idx="73">
                  <c:v>48.77873495129711</c:v>
                </c:pt>
                <c:pt idx="74">
                  <c:v>48.827304221398322</c:v>
                </c:pt>
                <c:pt idx="75">
                  <c:v>48.876015151870433</c:v>
                </c:pt>
                <c:pt idx="76">
                  <c:v>48.924868155889953</c:v>
                </c:pt>
                <c:pt idx="77">
                  <c:v>48.973863647837561</c:v>
                </c:pt>
                <c:pt idx="78">
                  <c:v>49.02300204330345</c:v>
                </c:pt>
                <c:pt idx="79">
                  <c:v>49.072283759089487</c:v>
                </c:pt>
                <c:pt idx="80">
                  <c:v>49.121709213213308</c:v>
                </c:pt>
                <c:pt idx="81">
                  <c:v>49.171278824911724</c:v>
                </c:pt>
                <c:pt idx="82">
                  <c:v>49.220993014643909</c:v>
                </c:pt>
                <c:pt idx="83">
                  <c:v>49.270852204096627</c:v>
                </c:pt>
                <c:pt idx="84">
                  <c:v>76.760327340194181</c:v>
                </c:pt>
                <c:pt idx="85">
                  <c:v>76.810477799067826</c:v>
                </c:pt>
                <c:pt idx="86">
                  <c:v>76.860774530113076</c:v>
                </c:pt>
                <c:pt idx="87">
                  <c:v>76.911217959957298</c:v>
                </c:pt>
                <c:pt idx="88">
                  <c:v>76.96180851647182</c:v>
                </c:pt>
                <c:pt idx="89">
                  <c:v>77.012546628776363</c:v>
                </c:pt>
                <c:pt idx="90">
                  <c:v>77.063432727241775</c:v>
                </c:pt>
                <c:pt idx="91">
                  <c:v>77.114467243494119</c:v>
                </c:pt>
                <c:pt idx="92">
                  <c:v>77.165650610418993</c:v>
                </c:pt>
                <c:pt idx="93">
                  <c:v>77.216983262164149</c:v>
                </c:pt>
                <c:pt idx="94">
                  <c:v>77.268465634143467</c:v>
                </c:pt>
                <c:pt idx="95">
                  <c:v>77.320098163041166</c:v>
                </c:pt>
                <c:pt idx="96">
                  <c:v>105.77173327916455</c:v>
                </c:pt>
                <c:pt idx="97">
                  <c:v>105.82366743704915</c:v>
                </c:pt>
                <c:pt idx="98">
                  <c:v>105.87575306956091</c:v>
                </c:pt>
                <c:pt idx="99">
                  <c:v>105.92799061850087</c:v>
                </c:pt>
                <c:pt idx="100">
                  <c:v>105.98038052695847</c:v>
                </c:pt>
                <c:pt idx="101">
                  <c:v>106.03292323931589</c:v>
                </c:pt>
                <c:pt idx="102">
                  <c:v>106.08561920125089</c:v>
                </c:pt>
                <c:pt idx="103">
                  <c:v>106.13846885974158</c:v>
                </c:pt>
                <c:pt idx="104">
                  <c:v>106.19147266306959</c:v>
                </c:pt>
                <c:pt idx="105">
                  <c:v>106.24463106082385</c:v>
                </c:pt>
                <c:pt idx="106">
                  <c:v>106.297944503905</c:v>
                </c:pt>
                <c:pt idx="107">
                  <c:v>106.35141344452836</c:v>
                </c:pt>
                <c:pt idx="108">
                  <c:v>135.79888514831168</c:v>
                </c:pt>
                <c:pt idx="109">
                  <c:v>135.85266644594606</c:v>
                </c:pt>
                <c:pt idx="110">
                  <c:v>135.90660460569859</c:v>
                </c:pt>
                <c:pt idx="111">
                  <c:v>135.96070008508377</c:v>
                </c:pt>
                <c:pt idx="112">
                  <c:v>136.01495334295032</c:v>
                </c:pt>
                <c:pt idx="113">
                  <c:v>136.06936483948562</c:v>
                </c:pt>
                <c:pt idx="114">
                  <c:v>136.12393503621934</c:v>
                </c:pt>
                <c:pt idx="115">
                  <c:v>136.17866439602676</c:v>
                </c:pt>
                <c:pt idx="116">
                  <c:v>136.23355338313377</c:v>
                </c:pt>
                <c:pt idx="117">
                  <c:v>136.28860246311967</c:v>
                </c:pt>
                <c:pt idx="118">
                  <c:v>136.34381210292213</c:v>
                </c:pt>
                <c:pt idx="119">
                  <c:v>136.39918277084075</c:v>
                </c:pt>
                <c:pt idx="120">
                  <c:v>166.87734638704592</c:v>
                </c:pt>
                <c:pt idx="121">
                  <c:v>166.93304052156259</c:v>
                </c:pt>
                <c:pt idx="122">
                  <c:v>166.98889709730497</c:v>
                </c:pt>
                <c:pt idx="123">
                  <c:v>167.04491658806</c:v>
                </c:pt>
                <c:pt idx="124">
                  <c:v>167.10109946899615</c:v>
                </c:pt>
                <c:pt idx="125">
                  <c:v>167.1574462166684</c:v>
                </c:pt>
                <c:pt idx="126">
                  <c:v>167.21395730902168</c:v>
                </c:pt>
                <c:pt idx="127">
                  <c:v>167.27063322539425</c:v>
                </c:pt>
                <c:pt idx="128">
                  <c:v>167.32747444652273</c:v>
                </c:pt>
                <c:pt idx="129">
                  <c:v>167.38448145454618</c:v>
                </c:pt>
                <c:pt idx="130">
                  <c:v>167.44165473300973</c:v>
                </c:pt>
                <c:pt idx="131">
                  <c:v>167.49899476686892</c:v>
                </c:pt>
                <c:pt idx="132">
                  <c:v>199.04392559376606</c:v>
                </c:pt>
                <c:pt idx="133">
                  <c:v>199.10160059894429</c:v>
                </c:pt>
                <c:pt idx="134">
                  <c:v>199.15944382288808</c:v>
                </c:pt>
                <c:pt idx="135">
                  <c:v>199.21745575623459</c:v>
                </c:pt>
                <c:pt idx="136">
                  <c:v>199.27563689105364</c:v>
                </c:pt>
                <c:pt idx="137">
                  <c:v>199.33398772084911</c:v>
                </c:pt>
                <c:pt idx="138">
                  <c:v>199.39250874056484</c:v>
                </c:pt>
                <c:pt idx="139">
                  <c:v>199.45120044658802</c:v>
                </c:pt>
                <c:pt idx="140">
                  <c:v>199.51006333675377</c:v>
                </c:pt>
                <c:pt idx="141">
                  <c:v>199.56909791034946</c:v>
                </c:pt>
                <c:pt idx="142">
                  <c:v>199.62830466811783</c:v>
                </c:pt>
                <c:pt idx="143">
                  <c:v>24.687684112263241</c:v>
                </c:pt>
                <c:pt idx="144">
                  <c:v>232.33672012202442</c:v>
                </c:pt>
                <c:pt idx="145">
                  <c:v>232.39644645139583</c:v>
                </c:pt>
                <c:pt idx="146">
                  <c:v>232.45634698256345</c:v>
                </c:pt>
                <c:pt idx="147">
                  <c:v>232.51642222361397</c:v>
                </c:pt>
                <c:pt idx="148">
                  <c:v>232.57667268411751</c:v>
                </c:pt>
                <c:pt idx="149">
                  <c:v>232.63709887513073</c:v>
                </c:pt>
                <c:pt idx="150">
                  <c:v>232.69770130920097</c:v>
                </c:pt>
                <c:pt idx="151">
                  <c:v>232.75848050037064</c:v>
                </c:pt>
                <c:pt idx="152">
                  <c:v>232.81943696418125</c:v>
                </c:pt>
                <c:pt idx="153">
                  <c:v>232.88057121767804</c:v>
                </c:pt>
                <c:pt idx="154">
                  <c:v>232.94188377941418</c:v>
                </c:pt>
                <c:pt idx="155">
                  <c:v>233.00337516945524</c:v>
                </c:pt>
                <c:pt idx="156">
                  <c:v>266.79516120309745</c:v>
                </c:pt>
                <c:pt idx="157">
                  <c:v>266.85701181601769</c:v>
                </c:pt>
                <c:pt idx="158">
                  <c:v>266.91904282655901</c:v>
                </c:pt>
                <c:pt idx="159">
                  <c:v>266.98125476088103</c:v>
                </c:pt>
                <c:pt idx="160">
                  <c:v>267.04364814667804</c:v>
                </c:pt>
                <c:pt idx="161">
                  <c:v>267.10622351318375</c:v>
                </c:pt>
                <c:pt idx="162">
                  <c:v>267.16898139117507</c:v>
                </c:pt>
                <c:pt idx="163">
                  <c:v>267.2319223129773</c:v>
                </c:pt>
                <c:pt idx="164">
                  <c:v>267.29504681246794</c:v>
                </c:pt>
                <c:pt idx="165">
                  <c:v>267.3583554250821</c:v>
                </c:pt>
                <c:pt idx="166">
                  <c:v>267.42184868781646</c:v>
                </c:pt>
                <c:pt idx="167">
                  <c:v>267.48552713923368</c:v>
                </c:pt>
                <c:pt idx="168">
                  <c:v>302.46006064846006</c:v>
                </c:pt>
                <c:pt idx="169">
                  <c:v>302.52411109921991</c:v>
                </c:pt>
                <c:pt idx="170">
                  <c:v>302.58834836379424</c:v>
                </c:pt>
                <c:pt idx="171">
                  <c:v>302.65277298705678</c:v>
                </c:pt>
                <c:pt idx="172">
                  <c:v>302.7173855154706</c:v>
                </c:pt>
                <c:pt idx="173">
                  <c:v>302.78218649709243</c:v>
                </c:pt>
                <c:pt idx="174">
                  <c:v>302.84717648157732</c:v>
                </c:pt>
                <c:pt idx="175">
                  <c:v>302.91235602018367</c:v>
                </c:pt>
                <c:pt idx="176">
                  <c:v>302.97772566577737</c:v>
                </c:pt>
                <c:pt idx="177">
                  <c:v>303.04328597283768</c:v>
                </c:pt>
                <c:pt idx="178">
                  <c:v>303.10903749746001</c:v>
                </c:pt>
                <c:pt idx="179">
                  <c:v>303.17498079736254</c:v>
                </c:pt>
                <c:pt idx="180">
                  <c:v>339.37365918739579</c:v>
                </c:pt>
                <c:pt idx="181">
                  <c:v>-1026.5848344810113</c:v>
                </c:pt>
                <c:pt idx="182">
                  <c:v>-1026.5183124926705</c:v>
                </c:pt>
                <c:pt idx="183">
                  <c:v>-1026.4515964818631</c:v>
                </c:pt>
                <c:pt idx="184">
                  <c:v>-1026.3846858826921</c:v>
                </c:pt>
                <c:pt idx="185">
                  <c:v>-1026.3175801276059</c:v>
                </c:pt>
                <c:pt idx="186">
                  <c:v>-1026.2502786474013</c:v>
                </c:pt>
                <c:pt idx="187">
                  <c:v>-1026.1827808712117</c:v>
                </c:pt>
                <c:pt idx="188">
                  <c:v>-1026.1150862265092</c:v>
                </c:pt>
                <c:pt idx="189">
                  <c:v>-1026.0471941390927</c:v>
                </c:pt>
                <c:pt idx="190">
                  <c:v>-1025.9791040330877</c:v>
                </c:pt>
                <c:pt idx="191">
                  <c:v>-1025.9108153309405</c:v>
                </c:pt>
                <c:pt idx="192">
                  <c:v>-988.4451457014618</c:v>
                </c:pt>
                <c:pt idx="193">
                  <c:v>-988.37645806762362</c:v>
                </c:pt>
                <c:pt idx="194">
                  <c:v>-988.30757009485365</c:v>
                </c:pt>
                <c:pt idx="195">
                  <c:v>-988.23848119882928</c:v>
                </c:pt>
                <c:pt idx="196">
                  <c:v>-988.16919079352579</c:v>
                </c:pt>
                <c:pt idx="197">
                  <c:v>-988.09969829120632</c:v>
                </c:pt>
                <c:pt idx="198">
                  <c:v>-988.03000310242146</c:v>
                </c:pt>
                <c:pt idx="199">
                  <c:v>-987.96010463600282</c:v>
                </c:pt>
                <c:pt idx="200">
                  <c:v>-987.89000229905764</c:v>
                </c:pt>
                <c:pt idx="201">
                  <c:v>-987.81969549696237</c:v>
                </c:pt>
                <c:pt idx="202">
                  <c:v>-987.74918363336133</c:v>
                </c:pt>
                <c:pt idx="203">
                  <c:v>-987.67846611015807</c:v>
                </c:pt>
                <c:pt idx="204">
                  <c:v>-948.90145921424391</c:v>
                </c:pt>
                <c:pt idx="205">
                  <c:v>1169.0529519687329</c:v>
                </c:pt>
                <c:pt idx="206">
                  <c:v>1169.1242900767893</c:v>
                </c:pt>
                <c:pt idx="207">
                  <c:v>1169.1958362543269</c:v>
                </c:pt>
                <c:pt idx="208">
                  <c:v>1169.2675911082165</c:v>
                </c:pt>
                <c:pt idx="209">
                  <c:v>1169.3395552470956</c:v>
                </c:pt>
                <c:pt idx="210">
                  <c:v>1169.4117292813803</c:v>
                </c:pt>
                <c:pt idx="211">
                  <c:v>1169.484113823265</c:v>
                </c:pt>
                <c:pt idx="212">
                  <c:v>1169.5567094867301</c:v>
                </c:pt>
                <c:pt idx="213">
                  <c:v>1169.6295168875472</c:v>
                </c:pt>
                <c:pt idx="214">
                  <c:v>1169.7025366432831</c:v>
                </c:pt>
                <c:pt idx="215">
                  <c:v>1169.7757693733065</c:v>
                </c:pt>
                <c:pt idx="216">
                  <c:v>1209.9100117210264</c:v>
                </c:pt>
                <c:pt idx="217">
                  <c:v>1209.9836722649616</c:v>
                </c:pt>
                <c:pt idx="218">
                  <c:v>1210.0575476521503</c:v>
                </c:pt>
                <c:pt idx="219">
                  <c:v>1210.1316385092186</c:v>
                </c:pt>
                <c:pt idx="220">
                  <c:v>1210.2059454646196</c:v>
                </c:pt>
                <c:pt idx="221">
                  <c:v>1210.2804691486394</c:v>
                </c:pt>
                <c:pt idx="222">
                  <c:v>1210.3552101934056</c:v>
                </c:pt>
                <c:pt idx="223">
                  <c:v>1210.4301692328859</c:v>
                </c:pt>
                <c:pt idx="224">
                  <c:v>1210.5053469028971</c:v>
                </c:pt>
                <c:pt idx="225">
                  <c:v>1210.5807438411134</c:v>
                </c:pt>
                <c:pt idx="226">
                  <c:v>1210.6563606870659</c:v>
                </c:pt>
                <c:pt idx="227">
                  <c:v>1210.7321980821525</c:v>
                </c:pt>
                <c:pt idx="228">
                  <c:v>1252.2711805526505</c:v>
                </c:pt>
                <c:pt idx="229">
                  <c:v>1252.3474609776863</c:v>
                </c:pt>
                <c:pt idx="230">
                  <c:v>1252.4239638872946</c:v>
                </c:pt>
                <c:pt idx="231">
                  <c:v>1252.5006899303889</c:v>
                </c:pt>
                <c:pt idx="232">
                  <c:v>1252.577639757777</c:v>
                </c:pt>
                <c:pt idx="233">
                  <c:v>1252.6548140221603</c:v>
                </c:pt>
                <c:pt idx="234">
                  <c:v>1252.7322133781495</c:v>
                </c:pt>
                <c:pt idx="235">
                  <c:v>1252.8098384822588</c:v>
                </c:pt>
                <c:pt idx="236">
                  <c:v>1252.8876899929228</c:v>
                </c:pt>
                <c:pt idx="237">
                  <c:v>1252.9657685704919</c:v>
                </c:pt>
                <c:pt idx="238">
                  <c:v>1253.0440748772462</c:v>
                </c:pt>
                <c:pt idx="239">
                  <c:v>1253.1226095773959</c:v>
                </c:pt>
                <c:pt idx="240">
                  <c:v>1296.115499556005</c:v>
                </c:pt>
                <c:pt idx="241">
                  <c:v>1296.1944930433287</c:v>
                </c:pt>
                <c:pt idx="242">
                  <c:v>1296.2737169283237</c:v>
                </c:pt>
                <c:pt idx="243">
                  <c:v>1296.3531718829831</c:v>
                </c:pt>
                <c:pt idx="244">
                  <c:v>1296.4328585812605</c:v>
                </c:pt>
                <c:pt idx="245">
                  <c:v>1296.5127776990744</c:v>
                </c:pt>
                <c:pt idx="246">
                  <c:v>1296.5929299143149</c:v>
                </c:pt>
                <c:pt idx="247">
                  <c:v>1296.6733159068503</c:v>
                </c:pt>
                <c:pt idx="248">
                  <c:v>1296.7539363585306</c:v>
                </c:pt>
                <c:pt idx="249">
                  <c:v>1296.8347919531948</c:v>
                </c:pt>
                <c:pt idx="250">
                  <c:v>1296.9158833766769</c:v>
                </c:pt>
                <c:pt idx="251">
                  <c:v>1296.9972113168105</c:v>
                </c:pt>
                <c:pt idx="252">
                  <c:v>1341.4948971000149</c:v>
                </c:pt>
                <c:pt idx="253">
                  <c:v>1341.5767001449858</c:v>
                </c:pt>
                <c:pt idx="254">
                  <c:v>1341.6587417821697</c:v>
                </c:pt>
                <c:pt idx="255">
                  <c:v>1341.7410227074633</c:v>
                </c:pt>
                <c:pt idx="256">
                  <c:v>1341.8235436187883</c:v>
                </c:pt>
                <c:pt idx="257">
                  <c:v>1341.9063052161055</c:v>
                </c:pt>
                <c:pt idx="258">
                  <c:v>1341.9893082014141</c:v>
                </c:pt>
                <c:pt idx="259">
                  <c:v>1342.0725532787633</c:v>
                </c:pt>
                <c:pt idx="260">
                  <c:v>1342.1560411542546</c:v>
                </c:pt>
                <c:pt idx="261">
                  <c:v>1342.2397725360502</c:v>
                </c:pt>
                <c:pt idx="262">
                  <c:v>1342.3237481343749</c:v>
                </c:pt>
                <c:pt idx="263">
                  <c:v>1342.4079686615291</c:v>
                </c:pt>
                <c:pt idx="264">
                  <c:v>1388.463119690744</c:v>
                </c:pt>
                <c:pt idx="265">
                  <c:v>1388.5478322207664</c:v>
                </c:pt>
                <c:pt idx="266">
                  <c:v>1388.6327918289994</c:v>
                </c:pt>
                <c:pt idx="267">
                  <c:v>1388.7179992360916</c:v>
                </c:pt>
                <c:pt idx="268">
                  <c:v>1388.803455164787</c:v>
                </c:pt>
                <c:pt idx="269">
                  <c:v>1388.8891603399406</c:v>
                </c:pt>
                <c:pt idx="270">
                  <c:v>1388.9751154885221</c:v>
                </c:pt>
                <c:pt idx="271">
                  <c:v>1389.0613213396205</c:v>
                </c:pt>
                <c:pt idx="272">
                  <c:v>1389.1477786244509</c:v>
                </c:pt>
                <c:pt idx="273">
                  <c:v>1389.2344880763626</c:v>
                </c:pt>
                <c:pt idx="274">
                  <c:v>1389.3214504308421</c:v>
                </c:pt>
                <c:pt idx="275">
                  <c:v>1389.4086664255219</c:v>
                </c:pt>
                <c:pt idx="276">
                  <c:v>1437.0757956291031</c:v>
                </c:pt>
                <c:pt idx="277">
                  <c:v>1437.1635211256935</c:v>
                </c:pt>
                <c:pt idx="278">
                  <c:v>1437.2515024883155</c:v>
                </c:pt>
                <c:pt idx="279">
                  <c:v>1437.339740463246</c:v>
                </c:pt>
                <c:pt idx="280">
                  <c:v>1437.4282357989368</c:v>
                </c:pt>
                <c:pt idx="281">
                  <c:v>1437.5169892460221</c:v>
                </c:pt>
                <c:pt idx="282">
                  <c:v>1437.6060015573294</c:v>
                </c:pt>
                <c:pt idx="283">
                  <c:v>1437.6952734878764</c:v>
                </c:pt>
                <c:pt idx="284">
                  <c:v>1437.7848057948886</c:v>
                </c:pt>
                <c:pt idx="285">
                  <c:v>1437.8745992377962</c:v>
                </c:pt>
                <c:pt idx="286">
                  <c:v>1437.9646545782462</c:v>
                </c:pt>
                <c:pt idx="287">
                  <c:v>1438.0549725801056</c:v>
                </c:pt>
                <c:pt idx="288">
                  <c:v>1487.3905008973979</c:v>
                </c:pt>
                <c:pt idx="289">
                  <c:v>1487.481346522598</c:v>
                </c:pt>
                <c:pt idx="290">
                  <c:v>1487.5724571142046</c:v>
                </c:pt>
                <c:pt idx="291">
                  <c:v>1487.6638334450372</c:v>
                </c:pt>
                <c:pt idx="292">
                  <c:v>1487.7554762901682</c:v>
                </c:pt>
                <c:pt idx="293">
                  <c:v>1487.8473864269308</c:v>
                </c:pt>
                <c:pt idx="294">
                  <c:v>1487.9395646349258</c:v>
                </c:pt>
                <c:pt idx="295">
                  <c:v>1488.0320116960261</c:v>
                </c:pt>
                <c:pt idx="296">
                  <c:v>1488.1247283943894</c:v>
                </c:pt>
                <c:pt idx="297">
                  <c:v>1488.217715516455</c:v>
                </c:pt>
                <c:pt idx="298">
                  <c:v>1488.3109738509615</c:v>
                </c:pt>
                <c:pt idx="299">
                  <c:v>1488.4045041889426</c:v>
                </c:pt>
                <c:pt idx="300">
                  <c:v>1539.466827352755</c:v>
                </c:pt>
                <c:pt idx="301">
                  <c:v>1539.56090408003</c:v>
                </c:pt>
                <c:pt idx="302">
                  <c:v>1539.6552551977611</c:v>
                </c:pt>
                <c:pt idx="303">
                  <c:v>1539.7498815062536</c:v>
                </c:pt>
                <c:pt idx="304">
                  <c:v>1539.8447838081447</c:v>
                </c:pt>
                <c:pt idx="305">
                  <c:v>1539.9399629084164</c:v>
                </c:pt>
                <c:pt idx="306">
                  <c:v>1540.0354196143971</c:v>
                </c:pt>
                <c:pt idx="307">
                  <c:v>1540.1311547357709</c:v>
                </c:pt>
                <c:pt idx="308">
                  <c:v>1540.2271690845819</c:v>
                </c:pt>
                <c:pt idx="309">
                  <c:v>1540.3234634752434</c:v>
                </c:pt>
                <c:pt idx="310">
                  <c:v>1540.4200387245437</c:v>
                </c:pt>
                <c:pt idx="311">
                  <c:v>1540.5168956516554</c:v>
                </c:pt>
                <c:pt idx="312">
                  <c:v>1593.3664533081592</c:v>
                </c:pt>
                <c:pt idx="313">
                  <c:v>1593.4638760579692</c:v>
                </c:pt>
                <c:pt idx="314">
                  <c:v>1593.5615829574654</c:v>
                </c:pt>
                <c:pt idx="315">
                  <c:v>1593.6595748354184</c:v>
                </c:pt>
                <c:pt idx="316">
                  <c:v>1593.7578525230156</c:v>
                </c:pt>
                <c:pt idx="317">
                  <c:v>1593.8564168538678</c:v>
                </c:pt>
                <c:pt idx="318">
                  <c:v>1593.9552686640191</c:v>
                </c:pt>
                <c:pt idx="319">
                  <c:v>1594.0544087919498</c:v>
                </c:pt>
                <c:pt idx="320">
                  <c:v>1594.1538380785869</c:v>
                </c:pt>
                <c:pt idx="321">
                  <c:v>1594.2535573673094</c:v>
                </c:pt>
                <c:pt idx="322">
                  <c:v>1594.3535675039584</c:v>
                </c:pt>
                <c:pt idx="323">
                  <c:v>1594.4538693368377</c:v>
                </c:pt>
                <c:pt idx="324">
                  <c:v>1649.1532165848084</c:v>
                </c:pt>
                <c:pt idx="325">
                  <c:v>1649.2541043649771</c:v>
                </c:pt>
                <c:pt idx="326">
                  <c:v>1649.3552864011699</c:v>
                </c:pt>
                <c:pt idx="327">
                  <c:v>1649.456763551635</c:v>
                </c:pt>
                <c:pt idx="328">
                  <c:v>1649.5585366771229</c:v>
                </c:pt>
                <c:pt idx="329">
                  <c:v>1649.6606066408931</c:v>
                </c:pt>
                <c:pt idx="330">
                  <c:v>1649.7629743087246</c:v>
                </c:pt>
                <c:pt idx="331">
                  <c:v>1649.8656405489201</c:v>
                </c:pt>
                <c:pt idx="332">
                  <c:v>1649.9686062323162</c:v>
                </c:pt>
                <c:pt idx="333">
                  <c:v>1650.071872232289</c:v>
                </c:pt>
                <c:pt idx="334">
                  <c:v>1650.1754394247619</c:v>
                </c:pt>
                <c:pt idx="335">
                  <c:v>1650.279308688212</c:v>
                </c:pt>
                <c:pt idx="336">
                  <c:v>1706.8931901221376</c:v>
                </c:pt>
                <c:pt idx="337">
                  <c:v>1706.9976661732353</c:v>
                </c:pt>
                <c:pt idx="338">
                  <c:v>1707.1024469461481</c:v>
                </c:pt>
                <c:pt idx="339">
                  <c:v>1707.2075333296498</c:v>
                </c:pt>
                <c:pt idx="340">
                  <c:v>1707.3129262151024</c:v>
                </c:pt>
                <c:pt idx="341">
                  <c:v>1707.4186264964719</c:v>
                </c:pt>
                <c:pt idx="342">
                  <c:v>1707.5246350703264</c:v>
                </c:pt>
                <c:pt idx="343">
                  <c:v>1707.630952835857</c:v>
                </c:pt>
                <c:pt idx="344">
                  <c:v>1707.7375806948694</c:v>
                </c:pt>
                <c:pt idx="345">
                  <c:v>1707.8445195518052</c:v>
                </c:pt>
                <c:pt idx="346">
                  <c:v>1707.951770313739</c:v>
                </c:pt>
                <c:pt idx="347">
                  <c:v>1708.0593338903946</c:v>
                </c:pt>
                <c:pt idx="348">
                  <c:v>1766.6547602352539</c:v>
                </c:pt>
                <c:pt idx="349">
                  <c:v>1766.7629521811441</c:v>
                </c:pt>
                <c:pt idx="350">
                  <c:v>1766.8714596868786</c:v>
                </c:pt>
                <c:pt idx="351">
                  <c:v>1766.9802836728359</c:v>
                </c:pt>
                <c:pt idx="352">
                  <c:v>1767.0894250620877</c:v>
                </c:pt>
                <c:pt idx="353">
                  <c:v>1767.1988847803896</c:v>
                </c:pt>
                <c:pt idx="354">
                  <c:v>1767.3086637562046</c:v>
                </c:pt>
                <c:pt idx="355">
                  <c:v>1767.4187629206972</c:v>
                </c:pt>
                <c:pt idx="356">
                  <c:v>1767.5291832077555</c:v>
                </c:pt>
                <c:pt idx="357">
                  <c:v>1767.6399255539827</c:v>
                </c:pt>
                <c:pt idx="358">
                  <c:v>1767.7509908987195</c:v>
                </c:pt>
                <c:pt idx="359">
                  <c:v>1767.8623801840458</c:v>
                </c:pt>
                <c:pt idx="360">
                  <c:v>1828.5087076123245</c:v>
                </c:pt>
                <c:pt idx="361">
                  <c:v>1828.6207476160644</c:v>
                </c:pt>
                <c:pt idx="362">
                  <c:v>1828.7331144031468</c:v>
                </c:pt>
                <c:pt idx="363">
                  <c:v>1828.8458089266924</c:v>
                </c:pt>
                <c:pt idx="364">
                  <c:v>1828.958832142599</c:v>
                </c:pt>
                <c:pt idx="365">
                  <c:v>1829.0721850095524</c:v>
                </c:pt>
                <c:pt idx="366">
                  <c:v>1829.185868489034</c:v>
                </c:pt>
                <c:pt idx="367">
                  <c:v>1829.2998835453309</c:v>
                </c:pt>
                <c:pt idx="368">
                  <c:v>1829.4142311455425</c:v>
                </c:pt>
                <c:pt idx="369">
                  <c:v>1829.5289122595868</c:v>
                </c:pt>
                <c:pt idx="370">
                  <c:v>1829.6439278602147</c:v>
                </c:pt>
                <c:pt idx="371">
                  <c:v>1829.7592789230112</c:v>
                </c:pt>
                <c:pt idx="372">
                  <c:v>1892.5282911479608</c:v>
                </c:pt>
                <c:pt idx="373">
                  <c:v>1892.6443160732433</c:v>
                </c:pt>
                <c:pt idx="374">
                  <c:v>1892.7606794045569</c:v>
                </c:pt>
                <c:pt idx="375">
                  <c:v>1892.8773821289178</c:v>
                </c:pt>
                <c:pt idx="376">
                  <c:v>1892.9944252362266</c:v>
                </c:pt>
                <c:pt idx="377">
                  <c:v>1893.1118097192648</c:v>
                </c:pt>
                <c:pt idx="378">
                  <c:v>1893.2295365737127</c:v>
                </c:pt>
                <c:pt idx="379">
                  <c:v>1893.3476067981519</c:v>
                </c:pt>
                <c:pt idx="380">
                  <c:v>1893.4660213940779</c:v>
                </c:pt>
                <c:pt idx="381">
                  <c:v>1893.5847813659102</c:v>
                </c:pt>
                <c:pt idx="382">
                  <c:v>1893.7038877209934</c:v>
                </c:pt>
                <c:pt idx="383">
                  <c:v>1893.8233414696115</c:v>
                </c:pt>
                <c:pt idx="384">
                  <c:v>1958.7893347118152</c:v>
                </c:pt>
                <c:pt idx="385">
                  <c:v>1958.9094862901547</c:v>
                </c:pt>
                <c:pt idx="386">
                  <c:v>1959.0299883105963</c:v>
                </c:pt>
                <c:pt idx="387">
                  <c:v>1959.1508417952646</c:v>
                </c:pt>
                <c:pt idx="388">
                  <c:v>1959.2720477692637</c:v>
                </c:pt>
                <c:pt idx="389">
                  <c:v>1959.3936072606866</c:v>
                </c:pt>
                <c:pt idx="390">
                  <c:v>1959.5155213006256</c:v>
                </c:pt>
                <c:pt idx="391">
                  <c:v>1959.6377909231815</c:v>
                </c:pt>
                <c:pt idx="392">
                  <c:v>1959.7604171654712</c:v>
                </c:pt>
                <c:pt idx="393">
                  <c:v>1959.8834010676328</c:v>
                </c:pt>
                <c:pt idx="394">
                  <c:v>1960.0067436728441</c:v>
                </c:pt>
                <c:pt idx="395">
                  <c:v>1960.1304460273186</c:v>
                </c:pt>
                <c:pt idx="396">
                  <c:v>2027.3703169551682</c:v>
                </c:pt>
                <c:pt idx="397">
                  <c:v>2027.4947419590408</c:v>
                </c:pt>
                <c:pt idx="398">
                  <c:v>2027.6195298691728</c:v>
                </c:pt>
                <c:pt idx="399">
                  <c:v>2027.744681744045</c:v>
                </c:pt>
                <c:pt idx="400">
                  <c:v>2027.8701986452161</c:v>
                </c:pt>
                <c:pt idx="401">
                  <c:v>2027.9960816373514</c:v>
                </c:pt>
                <c:pt idx="402">
                  <c:v>2028.1223317882141</c:v>
                </c:pt>
                <c:pt idx="403">
                  <c:v>2028.2489501686814</c:v>
                </c:pt>
                <c:pt idx="404">
                  <c:v>2028.3759378527611</c:v>
                </c:pt>
                <c:pt idx="405">
                  <c:v>2028.5032959175824</c:v>
                </c:pt>
                <c:pt idx="406">
                  <c:v>2028.6310254434284</c:v>
                </c:pt>
                <c:pt idx="407">
                  <c:v>2028.7591275137238</c:v>
                </c:pt>
                <c:pt idx="408">
                  <c:v>2098.3524642620268</c:v>
                </c:pt>
                <c:pt idx="409">
                  <c:v>2098.4813146841552</c:v>
                </c:pt>
                <c:pt idx="410">
                  <c:v>2098.6105409200172</c:v>
                </c:pt>
                <c:pt idx="411">
                  <c:v>2098.7401440657322</c:v>
                </c:pt>
                <c:pt idx="412">
                  <c:v>2098.8701252206229</c:v>
                </c:pt>
                <c:pt idx="413">
                  <c:v>2099.0004854872168</c:v>
                </c:pt>
                <c:pt idx="414">
                  <c:v>2099.131225971254</c:v>
                </c:pt>
                <c:pt idx="415">
                  <c:v>2099.2623477817015</c:v>
                </c:pt>
                <c:pt idx="416">
                  <c:v>2099.3938520307638</c:v>
                </c:pt>
                <c:pt idx="417">
                  <c:v>2099.5257398338854</c:v>
                </c:pt>
                <c:pt idx="418">
                  <c:v>2099.6580123097665</c:v>
                </c:pt>
                <c:pt idx="419">
                  <c:v>2099.7906705803689</c:v>
                </c:pt>
                <c:pt idx="420">
                  <c:v>2171.8198469545459</c:v>
                </c:pt>
                <c:pt idx="421">
                  <c:v>2171.9532801935748</c:v>
                </c:pt>
                <c:pt idx="422">
                  <c:v>2172.087102612888</c:v>
                </c:pt>
                <c:pt idx="423">
                  <c:v>2172.2213153475877</c:v>
                </c:pt>
                <c:pt idx="424">
                  <c:v>2172.3559195360995</c:v>
                </c:pt>
                <c:pt idx="425">
                  <c:v>2172.4909163201592</c:v>
                </c:pt>
                <c:pt idx="426">
                  <c:v>2172.6263068448407</c:v>
                </c:pt>
                <c:pt idx="427">
                  <c:v>2172.7620922585502</c:v>
                </c:pt>
                <c:pt idx="428">
                  <c:v>2172.8982737130518</c:v>
                </c:pt>
                <c:pt idx="429">
                  <c:v>2173.0348523634639</c:v>
                </c:pt>
                <c:pt idx="430">
                  <c:v>2173.1718293682698</c:v>
                </c:pt>
                <c:pt idx="431">
                  <c:v>2173.3092058893417</c:v>
                </c:pt>
                <c:pt idx="432">
                  <c:v>2247.8594788669652</c:v>
                </c:pt>
                <c:pt idx="433">
                  <c:v>2247.9976579197319</c:v>
                </c:pt>
                <c:pt idx="434">
                  <c:v>2248.1362399947338</c:v>
                </c:pt>
                <c:pt idx="435">
                  <c:v>2248.2752262674549</c:v>
                </c:pt>
                <c:pt idx="436">
                  <c:v>2248.4146179168038</c:v>
                </c:pt>
                <c:pt idx="437">
                  <c:v>2248.554416125131</c:v>
                </c:pt>
                <c:pt idx="438">
                  <c:v>2248.694622078232</c:v>
                </c:pt>
                <c:pt idx="439">
                  <c:v>2248.8352369653639</c:v>
                </c:pt>
                <c:pt idx="440">
                  <c:v>2248.9762619792491</c:v>
                </c:pt>
                <c:pt idx="441">
                  <c:v>2249.1176983160913</c:v>
                </c:pt>
                <c:pt idx="442">
                  <c:v>2249.2595471755831</c:v>
                </c:pt>
                <c:pt idx="443">
                  <c:v>2249.4018097609151</c:v>
                </c:pt>
                <c:pt idx="444">
                  <c:v>2326.5614204059511</c:v>
                </c:pt>
                <c:pt idx="445">
                  <c:v>2326.704514066585</c:v>
                </c:pt>
                <c:pt idx="446">
                  <c:v>2326.8480250837256</c:v>
                </c:pt>
                <c:pt idx="447">
                  <c:v>2326.9919546746696</c:v>
                </c:pt>
                <c:pt idx="448">
                  <c:v>2327.1363040602537</c:v>
                </c:pt>
                <c:pt idx="449">
                  <c:v>2327.2810744648777</c:v>
                </c:pt>
                <c:pt idx="450">
                  <c:v>2327.4262671165143</c:v>
                </c:pt>
                <c:pt idx="451">
                  <c:v>2327.571883246721</c:v>
                </c:pt>
                <c:pt idx="452">
                  <c:v>2327.7179240906389</c:v>
                </c:pt>
                <c:pt idx="453">
                  <c:v>2327.8643908870181</c:v>
                </c:pt>
                <c:pt idx="454">
                  <c:v>2328.011284878221</c:v>
                </c:pt>
                <c:pt idx="455">
                  <c:v>2328.1586073102317</c:v>
                </c:pt>
                <c:pt idx="456">
                  <c:v>2408.0188852192859</c:v>
                </c:pt>
                <c:pt idx="457">
                  <c:v>2408.1670682854128</c:v>
                </c:pt>
                <c:pt idx="458">
                  <c:v>2408.3156835521495</c:v>
                </c:pt>
                <c:pt idx="459">
                  <c:v>2408.4647322800811</c:v>
                </c:pt>
                <c:pt idx="460">
                  <c:v>2408.6142157334707</c:v>
                </c:pt>
                <c:pt idx="461">
                  <c:v>2408.7641351802631</c:v>
                </c:pt>
                <c:pt idx="462">
                  <c:v>2408.9144918921102</c:v>
                </c:pt>
                <c:pt idx="463">
                  <c:v>2409.0652871443672</c:v>
                </c:pt>
                <c:pt idx="464">
                  <c:v>2409.2165222161093</c:v>
                </c:pt>
                <c:pt idx="465">
                  <c:v>2409.3681983901442</c:v>
                </c:pt>
                <c:pt idx="466">
                  <c:v>2409.5203169530196</c:v>
                </c:pt>
                <c:pt idx="467">
                  <c:v>2409.6728791950372</c:v>
                </c:pt>
                <c:pt idx="468">
                  <c:v>2492.3283505994077</c:v>
                </c:pt>
                <c:pt idx="469">
                  <c:v>2492.4818040856753</c:v>
                </c:pt>
                <c:pt idx="470">
                  <c:v>2492.6357051446121</c:v>
                </c:pt>
                <c:pt idx="471">
                  <c:v>2492.7900550816357</c:v>
                </c:pt>
                <c:pt idx="472">
                  <c:v>2492.9448552059766</c:v>
                </c:pt>
                <c:pt idx="473">
                  <c:v>2493.1001068306814</c:v>
                </c:pt>
                <c:pt idx="474">
                  <c:v>2493.2558112726238</c:v>
                </c:pt>
                <c:pt idx="475">
                  <c:v>2493.411969852521</c:v>
                </c:pt>
                <c:pt idx="476">
                  <c:v>2493.568583894943</c:v>
                </c:pt>
                <c:pt idx="477">
                  <c:v>2493.7256547283232</c:v>
                </c:pt>
                <c:pt idx="478">
                  <c:v>2493.8831836849677</c:v>
                </c:pt>
                <c:pt idx="479">
                  <c:v>2494.041172101066</c:v>
                </c:pt>
                <c:pt idx="480">
                  <c:v>2579.5896717524811</c:v>
                </c:pt>
                <c:pt idx="481">
                  <c:v>2579.7485831116737</c:v>
                </c:pt>
                <c:pt idx="482">
                  <c:v>2579.9079579623321</c:v>
                </c:pt>
                <c:pt idx="483">
                  <c:v>2580.0677976563038</c:v>
                </c:pt>
                <c:pt idx="484">
                  <c:v>2580.2281035493816</c:v>
                </c:pt>
                <c:pt idx="485">
                  <c:v>2580.3888770013164</c:v>
                </c:pt>
                <c:pt idx="486">
                  <c:v>2580.5501193758191</c:v>
                </c:pt>
                <c:pt idx="487">
                  <c:v>2580.7118320405807</c:v>
                </c:pt>
                <c:pt idx="488">
                  <c:v>2580.874016367281</c:v>
                </c:pt>
                <c:pt idx="489">
                  <c:v>2581.0366737315999</c:v>
                </c:pt>
                <c:pt idx="490">
                  <c:v>2581.1998055132317</c:v>
                </c:pt>
                <c:pt idx="491">
                  <c:v>2581.3634130958944</c:v>
                </c:pt>
                <c:pt idx="492">
                  <c:v>2669.9062000683607</c:v>
                </c:pt>
                <c:pt idx="493">
                  <c:v>2670.07076342039</c:v>
                </c:pt>
                <c:pt idx="494">
                  <c:v>2670.2358067488603</c:v>
                </c:pt>
                <c:pt idx="495">
                  <c:v>2670.401331453706</c:v>
                </c:pt>
                <c:pt idx="496">
                  <c:v>2670.5673389389431</c:v>
                </c:pt>
                <c:pt idx="497">
                  <c:v>2670.7338306126785</c:v>
                </c:pt>
                <c:pt idx="498">
                  <c:v>2670.9008078871248</c:v>
                </c:pt>
                <c:pt idx="499">
                  <c:v>2671.0682721786234</c:v>
                </c:pt>
                <c:pt idx="500">
                  <c:v>2671.2362249076414</c:v>
                </c:pt>
                <c:pt idx="501">
                  <c:v>2671.4046674987858</c:v>
                </c:pt>
                <c:pt idx="502">
                  <c:v>2671.5736013808182</c:v>
                </c:pt>
                <c:pt idx="503">
                  <c:v>2671.7430279866749</c:v>
                </c:pt>
              </c:numCache>
            </c:numRef>
          </c:val>
          <c:smooth val="0"/>
          <c:extLst>
            <c:ext xmlns:c16="http://schemas.microsoft.com/office/drawing/2014/chart" uri="{C3380CC4-5D6E-409C-BE32-E72D297353CC}">
              <c16:uniqueId val="{00000000-E298-4909-8C9A-745D570A45A5}"/>
            </c:ext>
          </c:extLst>
        </c:ser>
        <c:ser>
          <c:idx val="1"/>
          <c:order val="1"/>
          <c:tx>
            <c:v>LS</c:v>
          </c:tx>
          <c:marker>
            <c:symbol val="none"/>
          </c:marker>
          <c:val>
            <c:numRef>
              <c:f>'Graph 2'!$G$2:$G$505</c:f>
              <c:numCache>
                <c:formatCode>General</c:formatCode>
                <c:ptCount val="504"/>
                <c:pt idx="0">
                  <c:v>1871.25</c:v>
                </c:pt>
                <c:pt idx="1">
                  <c:v>-563.03767780146518</c:v>
                </c:pt>
                <c:pt idx="2">
                  <c:v>-559.45434446813192</c:v>
                </c:pt>
                <c:pt idx="3">
                  <c:v>-555.8693097459095</c:v>
                </c:pt>
                <c:pt idx="4">
                  <c:v>-552.2825686724143</c:v>
                </c:pt>
                <c:pt idx="5">
                  <c:v>-548.69411627078784</c:v>
                </c:pt>
                <c:pt idx="6">
                  <c:v>-545.10394754965671</c:v>
                </c:pt>
                <c:pt idx="7">
                  <c:v>-541.51205750308895</c:v>
                </c:pt>
                <c:pt idx="8">
                  <c:v>-537.91844111055195</c:v>
                </c:pt>
                <c:pt idx="9">
                  <c:v>-534.32309333687022</c:v>
                </c:pt>
                <c:pt idx="10">
                  <c:v>-530.72600913218173</c:v>
                </c:pt>
                <c:pt idx="11">
                  <c:v>-527.12718343189636</c:v>
                </c:pt>
                <c:pt idx="12">
                  <c:v>-711.79379865665146</c:v>
                </c:pt>
                <c:pt idx="13">
                  <c:v>-708.19147471227075</c:v>
                </c:pt>
                <c:pt idx="14">
                  <c:v>-704.58739398971875</c:v>
                </c:pt>
                <c:pt idx="15">
                  <c:v>-700.98155136505966</c:v>
                </c:pt>
                <c:pt idx="16">
                  <c:v>-697.37394169941172</c:v>
                </c:pt>
                <c:pt idx="17">
                  <c:v>-693.76455983890583</c:v>
                </c:pt>
                <c:pt idx="18">
                  <c:v>-690.15340061463996</c:v>
                </c:pt>
                <c:pt idx="19">
                  <c:v>-686.54045884263678</c:v>
                </c:pt>
                <c:pt idx="20">
                  <c:v>-682.92572932379846</c:v>
                </c:pt>
                <c:pt idx="21">
                  <c:v>-679.30920684386365</c:v>
                </c:pt>
                <c:pt idx="22">
                  <c:v>-675.69088617336229</c:v>
                </c:pt>
                <c:pt idx="23">
                  <c:v>-672.07076206757199</c:v>
                </c:pt>
                <c:pt idx="24">
                  <c:v>3480.4446316710232</c:v>
                </c:pt>
                <c:pt idx="25">
                  <c:v>-26.919068763172504</c:v>
                </c:pt>
                <c:pt idx="26">
                  <c:v>-26.876836063319274</c:v>
                </c:pt>
                <c:pt idx="27">
                  <c:v>-26.83448018475849</c:v>
                </c:pt>
                <c:pt idx="28">
                  <c:v>-26.792000768218372</c:v>
                </c:pt>
                <c:pt idx="29">
                  <c:v>-26.749397453380084</c:v>
                </c:pt>
                <c:pt idx="30">
                  <c:v>-26.706669878873186</c:v>
                </c:pt>
                <c:pt idx="31">
                  <c:v>-26.663817682274498</c:v>
                </c:pt>
                <c:pt idx="32">
                  <c:v>-26.620840500101963</c:v>
                </c:pt>
                <c:pt idx="33">
                  <c:v>-26.577737967815096</c:v>
                </c:pt>
                <c:pt idx="34">
                  <c:v>-26.534509719808852</c:v>
                </c:pt>
                <c:pt idx="35">
                  <c:v>-26.491155389412711</c:v>
                </c:pt>
                <c:pt idx="36">
                  <c:v>-3.996588371906455</c:v>
                </c:pt>
                <c:pt idx="37">
                  <c:v>-3.9529807724368311</c:v>
                </c:pt>
                <c:pt idx="38">
                  <c:v>-3.9092459841353957</c:v>
                </c:pt>
                <c:pt idx="39">
                  <c:v>-3.865383636034494</c:v>
                </c:pt>
                <c:pt idx="40">
                  <c:v>-3.8213933560853093</c:v>
                </c:pt>
                <c:pt idx="41">
                  <c:v>-3.7772747711526335</c:v>
                </c:pt>
                <c:pt idx="42">
                  <c:v>-3.7330275070144125</c:v>
                </c:pt>
                <c:pt idx="43">
                  <c:v>-3.688651188355152</c:v>
                </c:pt>
                <c:pt idx="44">
                  <c:v>-3.6441454387668273</c:v>
                </c:pt>
                <c:pt idx="45">
                  <c:v>-3.5995098807420618</c:v>
                </c:pt>
                <c:pt idx="46">
                  <c:v>-3.5547441356729905</c:v>
                </c:pt>
                <c:pt idx="47">
                  <c:v>-3.5098478238477355</c:v>
                </c:pt>
                <c:pt idx="48">
                  <c:v>19.772053690826965</c:v>
                </c:pt>
                <c:pt idx="49">
                  <c:v>19.817212279735259</c:v>
                </c:pt>
                <c:pt idx="50">
                  <c:v>19.862502581194349</c:v>
                </c:pt>
                <c:pt idx="51">
                  <c:v>19.907924979366044</c:v>
                </c:pt>
                <c:pt idx="52">
                  <c:v>19.953479859532536</c:v>
                </c:pt>
                <c:pt idx="53">
                  <c:v>19.999167608099356</c:v>
                </c:pt>
                <c:pt idx="54">
                  <c:v>20.044988612599468</c:v>
                </c:pt>
                <c:pt idx="55">
                  <c:v>20.090943261696225</c:v>
                </c:pt>
                <c:pt idx="56">
                  <c:v>20.137031945185868</c:v>
                </c:pt>
                <c:pt idx="57">
                  <c:v>20.183255054002643</c:v>
                </c:pt>
                <c:pt idx="58">
                  <c:v>20.229612980220054</c:v>
                </c:pt>
                <c:pt idx="59">
                  <c:v>20.276106117055633</c:v>
                </c:pt>
                <c:pt idx="60">
                  <c:v>652.3728997130811</c:v>
                </c:pt>
                <c:pt idx="61">
                  <c:v>-24.580335544604566</c:v>
                </c:pt>
                <c:pt idx="62">
                  <c:v>-24.533434405124638</c:v>
                </c:pt>
                <c:pt idx="63">
                  <c:v>-24.486396470654483</c:v>
                </c:pt>
                <c:pt idx="64">
                  <c:v>-24.439221342208668</c:v>
                </c:pt>
                <c:pt idx="65">
                  <c:v>-24.3919086196384</c:v>
                </c:pt>
                <c:pt idx="66">
                  <c:v>-24.344457901627322</c:v>
                </c:pt>
                <c:pt idx="67">
                  <c:v>-24.296868785688446</c:v>
                </c:pt>
                <c:pt idx="68">
                  <c:v>-24.249140868161646</c:v>
                </c:pt>
                <c:pt idx="69">
                  <c:v>-24.201273744208549</c:v>
                </c:pt>
                <c:pt idx="70">
                  <c:v>-24.153267007810825</c:v>
                </c:pt>
                <c:pt idx="71">
                  <c:v>-24.105120251764959</c:v>
                </c:pt>
                <c:pt idx="72">
                  <c:v>0.83508755642355936</c:v>
                </c:pt>
                <c:pt idx="73">
                  <c:v>0.88351557812779902</c:v>
                </c:pt>
                <c:pt idx="74">
                  <c:v>0.93208484822901028</c:v>
                </c:pt>
                <c:pt idx="75">
                  <c:v>0.98079577870112189</c:v>
                </c:pt>
                <c:pt idx="76">
                  <c:v>1.029648782720642</c:v>
                </c:pt>
                <c:pt idx="77">
                  <c:v>1.0786442746682496</c:v>
                </c:pt>
                <c:pt idx="78">
                  <c:v>1.1277826701341382</c:v>
                </c:pt>
                <c:pt idx="79">
                  <c:v>1.1770643859201755</c:v>
                </c:pt>
                <c:pt idx="80">
                  <c:v>1.2264898400439961</c:v>
                </c:pt>
                <c:pt idx="81">
                  <c:v>1.2760594517424124</c:v>
                </c:pt>
                <c:pt idx="82">
                  <c:v>1.3257736414745978</c:v>
                </c:pt>
                <c:pt idx="83">
                  <c:v>1.3756328309273158</c:v>
                </c:pt>
                <c:pt idx="84">
                  <c:v>27.188775288963882</c:v>
                </c:pt>
                <c:pt idx="85">
                  <c:v>27.238925747837527</c:v>
                </c:pt>
                <c:pt idx="86">
                  <c:v>27.289222478882778</c:v>
                </c:pt>
                <c:pt idx="87">
                  <c:v>27.339665908727</c:v>
                </c:pt>
                <c:pt idx="88">
                  <c:v>27.390256465241521</c:v>
                </c:pt>
                <c:pt idx="89">
                  <c:v>27.440994577546064</c:v>
                </c:pt>
                <c:pt idx="90">
                  <c:v>27.491880676011476</c:v>
                </c:pt>
                <c:pt idx="91">
                  <c:v>27.54291519226382</c:v>
                </c:pt>
                <c:pt idx="92">
                  <c:v>27.594098559188694</c:v>
                </c:pt>
                <c:pt idx="93">
                  <c:v>27.64543121093385</c:v>
                </c:pt>
                <c:pt idx="94">
                  <c:v>27.696913582913169</c:v>
                </c:pt>
                <c:pt idx="95">
                  <c:v>27.748546111810867</c:v>
                </c:pt>
                <c:pt idx="96">
                  <c:v>54.46517690614121</c:v>
                </c:pt>
                <c:pt idx="97">
                  <c:v>54.517111064025812</c:v>
                </c:pt>
                <c:pt idx="98">
                  <c:v>54.569196696537574</c:v>
                </c:pt>
                <c:pt idx="99">
                  <c:v>54.621434245477531</c:v>
                </c:pt>
                <c:pt idx="100">
                  <c:v>54.673824153935129</c:v>
                </c:pt>
                <c:pt idx="101">
                  <c:v>54.726366866292551</c:v>
                </c:pt>
                <c:pt idx="102">
                  <c:v>54.779062828227552</c:v>
                </c:pt>
                <c:pt idx="103">
                  <c:v>54.831912486718238</c:v>
                </c:pt>
                <c:pt idx="104">
                  <c:v>54.884916290046249</c:v>
                </c:pt>
                <c:pt idx="105">
                  <c:v>54.938074687800508</c:v>
                </c:pt>
                <c:pt idx="106">
                  <c:v>54.99138813088166</c:v>
                </c:pt>
                <c:pt idx="107">
                  <c:v>55.044857071505021</c:v>
                </c:pt>
                <c:pt idx="108">
                  <c:v>82.696599302232528</c:v>
                </c:pt>
                <c:pt idx="109">
                  <c:v>82.750380599866901</c:v>
                </c:pt>
                <c:pt idx="110">
                  <c:v>82.804318759619434</c:v>
                </c:pt>
                <c:pt idx="111">
                  <c:v>82.858414239004617</c:v>
                </c:pt>
                <c:pt idx="112">
                  <c:v>82.912667496871165</c:v>
                </c:pt>
                <c:pt idx="113">
                  <c:v>82.96707899340646</c:v>
                </c:pt>
                <c:pt idx="114">
                  <c:v>83.021649190140181</c:v>
                </c:pt>
                <c:pt idx="115">
                  <c:v>83.076378549947606</c:v>
                </c:pt>
                <c:pt idx="116">
                  <c:v>83.131267537054612</c:v>
                </c:pt>
                <c:pt idx="117">
                  <c:v>83.186316617040518</c:v>
                </c:pt>
                <c:pt idx="118">
                  <c:v>83.241526256842974</c:v>
                </c:pt>
                <c:pt idx="119">
                  <c:v>83.296896924761597</c:v>
                </c:pt>
                <c:pt idx="120">
                  <c:v>111.91648053635396</c:v>
                </c:pt>
                <c:pt idx="121">
                  <c:v>111.97217467087057</c:v>
                </c:pt>
                <c:pt idx="122">
                  <c:v>112.02803124661295</c:v>
                </c:pt>
                <c:pt idx="123">
                  <c:v>112.08405073736799</c:v>
                </c:pt>
                <c:pt idx="124">
                  <c:v>112.14023361830414</c:v>
                </c:pt>
                <c:pt idx="125">
                  <c:v>112.19658036597639</c:v>
                </c:pt>
                <c:pt idx="126">
                  <c:v>112.25309145832966</c:v>
                </c:pt>
                <c:pt idx="127">
                  <c:v>112.30976737470223</c:v>
                </c:pt>
                <c:pt idx="128">
                  <c:v>112.36660859583071</c:v>
                </c:pt>
                <c:pt idx="129">
                  <c:v>112.42361560385416</c:v>
                </c:pt>
                <c:pt idx="130">
                  <c:v>112.48078888231771</c:v>
                </c:pt>
                <c:pt idx="131">
                  <c:v>112.5381289161769</c:v>
                </c:pt>
                <c:pt idx="132">
                  <c:v>142.15942943829998</c:v>
                </c:pt>
                <c:pt idx="133">
                  <c:v>142.21710444347821</c:v>
                </c:pt>
                <c:pt idx="134">
                  <c:v>142.274947667422</c:v>
                </c:pt>
                <c:pt idx="135">
                  <c:v>142.3329596007685</c:v>
                </c:pt>
                <c:pt idx="136">
                  <c:v>142.39114073558756</c:v>
                </c:pt>
                <c:pt idx="137">
                  <c:v>142.44949156538303</c:v>
                </c:pt>
                <c:pt idx="138">
                  <c:v>142.50801258509875</c:v>
                </c:pt>
                <c:pt idx="139">
                  <c:v>142.56670429112194</c:v>
                </c:pt>
                <c:pt idx="140">
                  <c:v>142.62556718128769</c:v>
                </c:pt>
                <c:pt idx="141">
                  <c:v>142.68460175488337</c:v>
                </c:pt>
                <c:pt idx="142">
                  <c:v>142.74380851265175</c:v>
                </c:pt>
                <c:pt idx="143">
                  <c:v>-32.19681204320284</c:v>
                </c:pt>
                <c:pt idx="144">
                  <c:v>173.46126660111622</c:v>
                </c:pt>
                <c:pt idx="145">
                  <c:v>173.52099293048843</c:v>
                </c:pt>
                <c:pt idx="146">
                  <c:v>173.58089346165605</c:v>
                </c:pt>
                <c:pt idx="147">
                  <c:v>173.64096870270657</c:v>
                </c:pt>
                <c:pt idx="148">
                  <c:v>173.70121916321011</c:v>
                </c:pt>
                <c:pt idx="149">
                  <c:v>173.76164535422333</c:v>
                </c:pt>
                <c:pt idx="150">
                  <c:v>173.82224778829357</c:v>
                </c:pt>
                <c:pt idx="151">
                  <c:v>173.88302697946324</c:v>
                </c:pt>
                <c:pt idx="152">
                  <c:v>173.94398344327385</c:v>
                </c:pt>
                <c:pt idx="153">
                  <c:v>174.00511769677064</c:v>
                </c:pt>
                <c:pt idx="154">
                  <c:v>174.06643025850678</c:v>
                </c:pt>
                <c:pt idx="155">
                  <c:v>174.12792164854784</c:v>
                </c:pt>
                <c:pt idx="156">
                  <c:v>205.85906680895835</c:v>
                </c:pt>
                <c:pt idx="157">
                  <c:v>205.92091742187858</c:v>
                </c:pt>
                <c:pt idx="158">
                  <c:v>205.9829484324199</c:v>
                </c:pt>
                <c:pt idx="159">
                  <c:v>206.04516036674192</c:v>
                </c:pt>
                <c:pt idx="160">
                  <c:v>206.10755375253893</c:v>
                </c:pt>
                <c:pt idx="161">
                  <c:v>206.17012911904465</c:v>
                </c:pt>
                <c:pt idx="162">
                  <c:v>206.23288699703596</c:v>
                </c:pt>
                <c:pt idx="163">
                  <c:v>206.2958279188382</c:v>
                </c:pt>
                <c:pt idx="164">
                  <c:v>206.35895241832884</c:v>
                </c:pt>
                <c:pt idx="165">
                  <c:v>206.42226103094299</c:v>
                </c:pt>
                <c:pt idx="166">
                  <c:v>206.48575429367736</c:v>
                </c:pt>
                <c:pt idx="167">
                  <c:v>206.54943274509458</c:v>
                </c:pt>
                <c:pt idx="168">
                  <c:v>239.39120295052612</c:v>
                </c:pt>
                <c:pt idx="169">
                  <c:v>239.45525340128597</c:v>
                </c:pt>
                <c:pt idx="170">
                  <c:v>239.5194906658603</c:v>
                </c:pt>
                <c:pt idx="171">
                  <c:v>239.58391528912284</c:v>
                </c:pt>
                <c:pt idx="172">
                  <c:v>239.64852781753666</c:v>
                </c:pt>
                <c:pt idx="173">
                  <c:v>239.71332879915849</c:v>
                </c:pt>
                <c:pt idx="174">
                  <c:v>239.77831878364339</c:v>
                </c:pt>
                <c:pt idx="175">
                  <c:v>239.84349832224973</c:v>
                </c:pt>
                <c:pt idx="176">
                  <c:v>239.90886796784343</c:v>
                </c:pt>
                <c:pt idx="177">
                  <c:v>239.97442827490374</c:v>
                </c:pt>
                <c:pt idx="178">
                  <c:v>240.04017979952607</c:v>
                </c:pt>
                <c:pt idx="179">
                  <c:v>240.1061230994286</c:v>
                </c:pt>
                <c:pt idx="180">
                  <c:v>274.09739147003415</c:v>
                </c:pt>
                <c:pt idx="181">
                  <c:v>-1091.8611021983729</c:v>
                </c:pt>
                <c:pt idx="182">
                  <c:v>-1091.7945802100321</c:v>
                </c:pt>
                <c:pt idx="183">
                  <c:v>-1091.7278641992248</c:v>
                </c:pt>
                <c:pt idx="184">
                  <c:v>-1091.6609536000537</c:v>
                </c:pt>
                <c:pt idx="185">
                  <c:v>-1091.5938478449675</c:v>
                </c:pt>
                <c:pt idx="186">
                  <c:v>-1091.5265463647629</c:v>
                </c:pt>
                <c:pt idx="187">
                  <c:v>-1091.4590485885733</c:v>
                </c:pt>
                <c:pt idx="188">
                  <c:v>-1091.3913539438709</c:v>
                </c:pt>
                <c:pt idx="189">
                  <c:v>-1091.3234618564543</c:v>
                </c:pt>
                <c:pt idx="190">
                  <c:v>-1091.2553717504493</c:v>
                </c:pt>
                <c:pt idx="191">
                  <c:v>-1091.1870830483022</c:v>
                </c:pt>
                <c:pt idx="192">
                  <c:v>-1056.0060827889315</c:v>
                </c:pt>
                <c:pt idx="193">
                  <c:v>-1055.9373951550933</c:v>
                </c:pt>
                <c:pt idx="194">
                  <c:v>-1055.8685071823234</c:v>
                </c:pt>
                <c:pt idx="195">
                  <c:v>-1055.7994182862985</c:v>
                </c:pt>
                <c:pt idx="196">
                  <c:v>-1055.730127880995</c:v>
                </c:pt>
                <c:pt idx="197">
                  <c:v>-1055.6606353786756</c:v>
                </c:pt>
                <c:pt idx="198">
                  <c:v>-1055.5909401898907</c:v>
                </c:pt>
                <c:pt idx="199">
                  <c:v>-1055.5210417234725</c:v>
                </c:pt>
                <c:pt idx="200">
                  <c:v>-1055.4509393865269</c:v>
                </c:pt>
                <c:pt idx="201">
                  <c:v>-1055.3806325844321</c:v>
                </c:pt>
                <c:pt idx="202">
                  <c:v>-1055.310120720831</c:v>
                </c:pt>
                <c:pt idx="203">
                  <c:v>-1055.2394031976278</c:v>
                </c:pt>
                <c:pt idx="204">
                  <c:v>-1018.8270290997748</c:v>
                </c:pt>
                <c:pt idx="205">
                  <c:v>1099.1273820832021</c:v>
                </c:pt>
                <c:pt idx="206">
                  <c:v>1099.1987201912584</c:v>
                </c:pt>
                <c:pt idx="207">
                  <c:v>1099.270266368796</c:v>
                </c:pt>
                <c:pt idx="208">
                  <c:v>1099.3420212226856</c:v>
                </c:pt>
                <c:pt idx="209">
                  <c:v>1099.4139853615648</c:v>
                </c:pt>
                <c:pt idx="210">
                  <c:v>1099.4861593958494</c:v>
                </c:pt>
                <c:pt idx="211">
                  <c:v>1099.5585439377342</c:v>
                </c:pt>
                <c:pt idx="212">
                  <c:v>1099.6311396011993</c:v>
                </c:pt>
                <c:pt idx="213">
                  <c:v>1099.7039470020163</c:v>
                </c:pt>
                <c:pt idx="214">
                  <c:v>1099.7769667577522</c:v>
                </c:pt>
                <c:pt idx="215">
                  <c:v>1099.8501994877756</c:v>
                </c:pt>
                <c:pt idx="216">
                  <c:v>1137.5370468895017</c:v>
                </c:pt>
                <c:pt idx="217">
                  <c:v>1137.6107074334368</c:v>
                </c:pt>
                <c:pt idx="218">
                  <c:v>1137.6845828206256</c:v>
                </c:pt>
                <c:pt idx="219">
                  <c:v>1137.7586736776939</c:v>
                </c:pt>
                <c:pt idx="220">
                  <c:v>1137.8329806330948</c:v>
                </c:pt>
                <c:pt idx="221">
                  <c:v>1137.9075043171147</c:v>
                </c:pt>
                <c:pt idx="222">
                  <c:v>1137.9822453618808</c:v>
                </c:pt>
                <c:pt idx="223">
                  <c:v>1138.0572044013611</c:v>
                </c:pt>
                <c:pt idx="224">
                  <c:v>1138.1323820713724</c:v>
                </c:pt>
                <c:pt idx="225">
                  <c:v>1138.2077790095886</c:v>
                </c:pt>
                <c:pt idx="226">
                  <c:v>1138.2833958555411</c:v>
                </c:pt>
                <c:pt idx="227">
                  <c:v>1138.3592332506278</c:v>
                </c:pt>
                <c:pt idx="228">
                  <c:v>1177.3651619520228</c:v>
                </c:pt>
                <c:pt idx="229">
                  <c:v>1177.4414423770586</c:v>
                </c:pt>
                <c:pt idx="230">
                  <c:v>1177.5179452866669</c:v>
                </c:pt>
                <c:pt idx="231">
                  <c:v>1177.5946713297612</c:v>
                </c:pt>
                <c:pt idx="232">
                  <c:v>1177.6716211571493</c:v>
                </c:pt>
                <c:pt idx="233">
                  <c:v>1177.7487954215326</c:v>
                </c:pt>
                <c:pt idx="234">
                  <c:v>1177.8261947775218</c:v>
                </c:pt>
                <c:pt idx="235">
                  <c:v>1177.9038198816311</c:v>
                </c:pt>
                <c:pt idx="236">
                  <c:v>1177.9816713922951</c:v>
                </c:pt>
                <c:pt idx="237">
                  <c:v>1178.0597499698642</c:v>
                </c:pt>
                <c:pt idx="238">
                  <c:v>1178.1380562766185</c:v>
                </c:pt>
                <c:pt idx="239">
                  <c:v>1178.2165909767682</c:v>
                </c:pt>
                <c:pt idx="240">
                  <c:v>1218.5877703043552</c:v>
                </c:pt>
                <c:pt idx="241">
                  <c:v>1218.6667637916789</c:v>
                </c:pt>
                <c:pt idx="242">
                  <c:v>1218.7459876766738</c:v>
                </c:pt>
                <c:pt idx="243">
                  <c:v>1218.8254426313333</c:v>
                </c:pt>
                <c:pt idx="244">
                  <c:v>1218.9051293296106</c:v>
                </c:pt>
                <c:pt idx="245">
                  <c:v>1218.9850484474246</c:v>
                </c:pt>
                <c:pt idx="246">
                  <c:v>1219.0652006626651</c:v>
                </c:pt>
                <c:pt idx="247">
                  <c:v>1219.1455866552005</c:v>
                </c:pt>
                <c:pt idx="248">
                  <c:v>1219.2262071068808</c:v>
                </c:pt>
                <c:pt idx="249">
                  <c:v>1219.307062701545</c:v>
                </c:pt>
                <c:pt idx="250">
                  <c:v>1219.3881541250271</c:v>
                </c:pt>
                <c:pt idx="251">
                  <c:v>1219.4694820651607</c:v>
                </c:pt>
                <c:pt idx="252">
                  <c:v>1261.2536973245574</c:v>
                </c:pt>
                <c:pt idx="253">
                  <c:v>1261.3355003695283</c:v>
                </c:pt>
                <c:pt idx="254">
                  <c:v>1261.4175420067122</c:v>
                </c:pt>
                <c:pt idx="255">
                  <c:v>1261.4998229320058</c:v>
                </c:pt>
                <c:pt idx="256">
                  <c:v>1261.5823438433308</c:v>
                </c:pt>
                <c:pt idx="257">
                  <c:v>1261.6651054406479</c:v>
                </c:pt>
                <c:pt idx="258">
                  <c:v>1261.7481084259566</c:v>
                </c:pt>
                <c:pt idx="259">
                  <c:v>1261.8313535033058</c:v>
                </c:pt>
                <c:pt idx="260">
                  <c:v>1261.9148413787971</c:v>
                </c:pt>
                <c:pt idx="261">
                  <c:v>1261.9985727605927</c:v>
                </c:pt>
                <c:pt idx="262">
                  <c:v>1262.0825483589174</c:v>
                </c:pt>
                <c:pt idx="263">
                  <c:v>1262.1667688860716</c:v>
                </c:pt>
                <c:pt idx="264">
                  <c:v>1305.4134779231454</c:v>
                </c:pt>
                <c:pt idx="265">
                  <c:v>1305.4981904531678</c:v>
                </c:pt>
                <c:pt idx="266">
                  <c:v>1305.5831500614013</c:v>
                </c:pt>
                <c:pt idx="267">
                  <c:v>1305.668357468493</c:v>
                </c:pt>
                <c:pt idx="268">
                  <c:v>1305.7538133971884</c:v>
                </c:pt>
                <c:pt idx="269">
                  <c:v>1305.8395185723421</c:v>
                </c:pt>
                <c:pt idx="270">
                  <c:v>1305.9254737209239</c:v>
                </c:pt>
                <c:pt idx="271">
                  <c:v>1306.0116795720223</c:v>
                </c:pt>
                <c:pt idx="272">
                  <c:v>1306.0981368568528</c:v>
                </c:pt>
                <c:pt idx="273">
                  <c:v>1306.1848463087645</c:v>
                </c:pt>
                <c:pt idx="274">
                  <c:v>1306.271808663244</c:v>
                </c:pt>
                <c:pt idx="275">
                  <c:v>1306.3590246579233</c:v>
                </c:pt>
                <c:pt idx="276">
                  <c:v>1351.1194163996383</c:v>
                </c:pt>
                <c:pt idx="277">
                  <c:v>1351.2071418962287</c:v>
                </c:pt>
                <c:pt idx="278">
                  <c:v>1351.2951232588507</c:v>
                </c:pt>
                <c:pt idx="279">
                  <c:v>1351.3833612337812</c:v>
                </c:pt>
                <c:pt idx="280">
                  <c:v>1351.471856569472</c:v>
                </c:pt>
                <c:pt idx="281">
                  <c:v>1351.5606100165573</c:v>
                </c:pt>
                <c:pt idx="282">
                  <c:v>1351.6496223278646</c:v>
                </c:pt>
                <c:pt idx="283">
                  <c:v>1351.7388942584116</c:v>
                </c:pt>
                <c:pt idx="284">
                  <c:v>1351.8284265654238</c:v>
                </c:pt>
                <c:pt idx="285">
                  <c:v>1351.9182200083314</c:v>
                </c:pt>
                <c:pt idx="286">
                  <c:v>1352.0082753487814</c:v>
                </c:pt>
                <c:pt idx="287">
                  <c:v>1352.0985933506408</c:v>
                </c:pt>
                <c:pt idx="288">
                  <c:v>1398.4256483949021</c:v>
                </c:pt>
                <c:pt idx="289">
                  <c:v>1398.5164940201021</c:v>
                </c:pt>
                <c:pt idx="290">
                  <c:v>1398.6076046117087</c:v>
                </c:pt>
                <c:pt idx="291">
                  <c:v>1398.6989809425413</c:v>
                </c:pt>
                <c:pt idx="292">
                  <c:v>1398.7906237876723</c:v>
                </c:pt>
                <c:pt idx="293">
                  <c:v>1398.8825339244349</c:v>
                </c:pt>
                <c:pt idx="294">
                  <c:v>1398.9747121324299</c:v>
                </c:pt>
                <c:pt idx="295">
                  <c:v>1399.0671591935302</c:v>
                </c:pt>
                <c:pt idx="296">
                  <c:v>1399.1598758918935</c:v>
                </c:pt>
                <c:pt idx="297">
                  <c:v>1399.2528630139591</c:v>
                </c:pt>
                <c:pt idx="298">
                  <c:v>1399.3461213484657</c:v>
                </c:pt>
                <c:pt idx="299">
                  <c:v>1399.4396516864467</c:v>
                </c:pt>
                <c:pt idx="300">
                  <c:v>1447.3882050126722</c:v>
                </c:pt>
                <c:pt idx="301">
                  <c:v>1447.4822817399472</c:v>
                </c:pt>
                <c:pt idx="302">
                  <c:v>1447.5766328576783</c:v>
                </c:pt>
                <c:pt idx="303">
                  <c:v>1447.6712591661708</c:v>
                </c:pt>
                <c:pt idx="304">
                  <c:v>1447.7661614680619</c:v>
                </c:pt>
                <c:pt idx="305">
                  <c:v>1447.8613405683336</c:v>
                </c:pt>
                <c:pt idx="306">
                  <c:v>1447.9567972743143</c:v>
                </c:pt>
                <c:pt idx="307">
                  <c:v>1448.0525323956881</c:v>
                </c:pt>
                <c:pt idx="308">
                  <c:v>1448.1485467444991</c:v>
                </c:pt>
                <c:pt idx="309">
                  <c:v>1448.2448411351606</c:v>
                </c:pt>
                <c:pt idx="310">
                  <c:v>1448.3414163844609</c:v>
                </c:pt>
                <c:pt idx="311">
                  <c:v>1448.4382733115726</c:v>
                </c:pt>
                <c:pt idx="312">
                  <c:v>1498.0650791861735</c:v>
                </c:pt>
                <c:pt idx="313">
                  <c:v>1498.1625019359835</c:v>
                </c:pt>
                <c:pt idx="314">
                  <c:v>1498.2602088354797</c:v>
                </c:pt>
                <c:pt idx="315">
                  <c:v>1498.3582007134328</c:v>
                </c:pt>
                <c:pt idx="316">
                  <c:v>1498.4564784010299</c:v>
                </c:pt>
                <c:pt idx="317">
                  <c:v>1498.5550427318822</c:v>
                </c:pt>
                <c:pt idx="318">
                  <c:v>1498.6538945420334</c:v>
                </c:pt>
                <c:pt idx="319">
                  <c:v>1498.7530346699641</c:v>
                </c:pt>
                <c:pt idx="320">
                  <c:v>1498.8524639566012</c:v>
                </c:pt>
                <c:pt idx="321">
                  <c:v>1498.9521832453238</c:v>
                </c:pt>
                <c:pt idx="322">
                  <c:v>1499.0521933819728</c:v>
                </c:pt>
                <c:pt idx="323">
                  <c:v>1499.152495214852</c:v>
                </c:pt>
                <c:pt idx="324">
                  <c:v>1550.5162943685527</c:v>
                </c:pt>
                <c:pt idx="325">
                  <c:v>1550.6171821487214</c:v>
                </c:pt>
                <c:pt idx="326">
                  <c:v>1550.7183641849142</c:v>
                </c:pt>
                <c:pt idx="327">
                  <c:v>1550.8198413353794</c:v>
                </c:pt>
                <c:pt idx="328">
                  <c:v>1550.9216144608672</c:v>
                </c:pt>
                <c:pt idx="329">
                  <c:v>1551.0236844246374</c:v>
                </c:pt>
                <c:pt idx="330">
                  <c:v>1551.1260520924689</c:v>
                </c:pt>
                <c:pt idx="331">
                  <c:v>1551.2287183326644</c:v>
                </c:pt>
                <c:pt idx="332">
                  <c:v>1551.3316840160605</c:v>
                </c:pt>
                <c:pt idx="333">
                  <c:v>1551.4349500160333</c:v>
                </c:pt>
                <c:pt idx="334">
                  <c:v>1551.5385172085062</c:v>
                </c:pt>
                <c:pt idx="335">
                  <c:v>1551.6423864719563</c:v>
                </c:pt>
                <c:pt idx="336">
                  <c:v>1604.8039756283133</c:v>
                </c:pt>
                <c:pt idx="337">
                  <c:v>1604.908451679411</c:v>
                </c:pt>
                <c:pt idx="338">
                  <c:v>1605.0132324523238</c:v>
                </c:pt>
                <c:pt idx="339">
                  <c:v>1605.1183188358254</c:v>
                </c:pt>
                <c:pt idx="340">
                  <c:v>1605.2237117212781</c:v>
                </c:pt>
                <c:pt idx="341">
                  <c:v>1605.3294120026476</c:v>
                </c:pt>
                <c:pt idx="342">
                  <c:v>1605.4354205765021</c:v>
                </c:pt>
                <c:pt idx="343">
                  <c:v>1605.5417383420327</c:v>
                </c:pt>
                <c:pt idx="344">
                  <c:v>1605.6483662010451</c:v>
                </c:pt>
                <c:pt idx="345">
                  <c:v>1605.7553050579809</c:v>
                </c:pt>
                <c:pt idx="346">
                  <c:v>1605.8625558199146</c:v>
                </c:pt>
                <c:pt idx="347">
                  <c:v>1605.9701193965702</c:v>
                </c:pt>
                <c:pt idx="348">
                  <c:v>1660.9924232341464</c:v>
                </c:pt>
                <c:pt idx="349">
                  <c:v>1661.1006151800366</c:v>
                </c:pt>
                <c:pt idx="350">
                  <c:v>1661.209122685771</c:v>
                </c:pt>
                <c:pt idx="351">
                  <c:v>1661.3179466717284</c:v>
                </c:pt>
                <c:pt idx="352">
                  <c:v>1661.4270880609802</c:v>
                </c:pt>
                <c:pt idx="353">
                  <c:v>1661.536547779282</c:v>
                </c:pt>
                <c:pt idx="354">
                  <c:v>1661.6463267550971</c:v>
                </c:pt>
                <c:pt idx="355">
                  <c:v>1661.7564259195897</c:v>
                </c:pt>
                <c:pt idx="356">
                  <c:v>1661.866846206648</c:v>
                </c:pt>
                <c:pt idx="357">
                  <c:v>1661.9775885528752</c:v>
                </c:pt>
                <c:pt idx="358">
                  <c:v>1662.0886538976119</c:v>
                </c:pt>
                <c:pt idx="359">
                  <c:v>1662.2000431829383</c:v>
                </c:pt>
                <c:pt idx="360">
                  <c:v>1719.148188816177</c:v>
                </c:pt>
                <c:pt idx="361">
                  <c:v>1719.2602288199168</c:v>
                </c:pt>
                <c:pt idx="362">
                  <c:v>1719.3725956069993</c:v>
                </c:pt>
                <c:pt idx="363">
                  <c:v>1719.4852901305449</c:v>
                </c:pt>
                <c:pt idx="364">
                  <c:v>1719.5983133464515</c:v>
                </c:pt>
                <c:pt idx="365">
                  <c:v>1719.7116662134049</c:v>
                </c:pt>
                <c:pt idx="366">
                  <c:v>1719.8253496928864</c:v>
                </c:pt>
                <c:pt idx="367">
                  <c:v>1719.9393647491834</c:v>
                </c:pt>
                <c:pt idx="368">
                  <c:v>1720.053712349395</c:v>
                </c:pt>
                <c:pt idx="369">
                  <c:v>1720.1683934634393</c:v>
                </c:pt>
                <c:pt idx="370">
                  <c:v>1720.2834090640672</c:v>
                </c:pt>
                <c:pt idx="371">
                  <c:v>1720.3987601268636</c:v>
                </c:pt>
                <c:pt idx="372">
                  <c:v>1779.3401541939493</c:v>
                </c:pt>
                <c:pt idx="373">
                  <c:v>1779.45617911923</c:v>
                </c:pt>
                <c:pt idx="374">
                  <c:v>1779.5725424505454</c:v>
                </c:pt>
                <c:pt idx="375">
                  <c:v>1779.6892451749063</c:v>
                </c:pt>
                <c:pt idx="376">
                  <c:v>1779.8062882822132</c:v>
                </c:pt>
                <c:pt idx="377">
                  <c:v>1779.9236727652515</c:v>
                </c:pt>
                <c:pt idx="378">
                  <c:v>1780.0413996197012</c:v>
                </c:pt>
                <c:pt idx="379">
                  <c:v>1780.1594698441386</c:v>
                </c:pt>
                <c:pt idx="380">
                  <c:v>1780.2778844400646</c:v>
                </c:pt>
                <c:pt idx="381">
                  <c:v>1780.3966444118987</c:v>
                </c:pt>
                <c:pt idx="382">
                  <c:v>1780.5157507669801</c:v>
                </c:pt>
                <c:pt idx="383">
                  <c:v>1780.6352045155982</c:v>
                </c:pt>
                <c:pt idx="384">
                  <c:v>1841.6396129644118</c:v>
                </c:pt>
                <c:pt idx="385">
                  <c:v>1841.7597645427513</c:v>
                </c:pt>
                <c:pt idx="386">
                  <c:v>1841.8802665631929</c:v>
                </c:pt>
                <c:pt idx="387">
                  <c:v>1842.0011200478611</c:v>
                </c:pt>
                <c:pt idx="388">
                  <c:v>1842.1223260218621</c:v>
                </c:pt>
                <c:pt idx="389">
                  <c:v>1842.2438855132832</c:v>
                </c:pt>
                <c:pt idx="390">
                  <c:v>1842.365799553224</c:v>
                </c:pt>
                <c:pt idx="391">
                  <c:v>1842.488069175778</c:v>
                </c:pt>
                <c:pt idx="392">
                  <c:v>1842.6106954180677</c:v>
                </c:pt>
                <c:pt idx="393">
                  <c:v>1842.7336793202294</c:v>
                </c:pt>
                <c:pt idx="394">
                  <c:v>1842.8570219254425</c:v>
                </c:pt>
                <c:pt idx="395">
                  <c:v>1842.980724279917</c:v>
                </c:pt>
                <c:pt idx="396">
                  <c:v>1906.1203549466063</c:v>
                </c:pt>
                <c:pt idx="397">
                  <c:v>1906.2447799504789</c:v>
                </c:pt>
                <c:pt idx="398">
                  <c:v>1906.3695678606109</c:v>
                </c:pt>
                <c:pt idx="399">
                  <c:v>1906.4947197354832</c:v>
                </c:pt>
                <c:pt idx="400">
                  <c:v>1906.6202366366542</c:v>
                </c:pt>
                <c:pt idx="401">
                  <c:v>1906.7461196287895</c:v>
                </c:pt>
                <c:pt idx="402">
                  <c:v>1906.8723697796522</c:v>
                </c:pt>
                <c:pt idx="403">
                  <c:v>1906.9989881601196</c:v>
                </c:pt>
                <c:pt idx="404">
                  <c:v>1907.1259758441993</c:v>
                </c:pt>
                <c:pt idx="405">
                  <c:v>1907.2533339090205</c:v>
                </c:pt>
                <c:pt idx="406">
                  <c:v>1907.3810634348665</c:v>
                </c:pt>
                <c:pt idx="407">
                  <c:v>1907.5091655051619</c:v>
                </c:pt>
                <c:pt idx="408">
                  <c:v>1972.8587535831666</c:v>
                </c:pt>
                <c:pt idx="409">
                  <c:v>1972.987604005295</c:v>
                </c:pt>
                <c:pt idx="410">
                  <c:v>1973.116830241157</c:v>
                </c:pt>
                <c:pt idx="411">
                  <c:v>1973.246433386872</c:v>
                </c:pt>
                <c:pt idx="412">
                  <c:v>1973.3764145417626</c:v>
                </c:pt>
                <c:pt idx="413">
                  <c:v>1973.5067748083566</c:v>
                </c:pt>
                <c:pt idx="414">
                  <c:v>1973.6375152923938</c:v>
                </c:pt>
                <c:pt idx="415">
                  <c:v>1973.7686371028412</c:v>
                </c:pt>
                <c:pt idx="416">
                  <c:v>1973.9001413519036</c:v>
                </c:pt>
                <c:pt idx="417">
                  <c:v>1974.0320291550252</c:v>
                </c:pt>
                <c:pt idx="418">
                  <c:v>1974.1643016309063</c:v>
                </c:pt>
                <c:pt idx="419">
                  <c:v>1974.2969599015087</c:v>
                </c:pt>
                <c:pt idx="420">
                  <c:v>2041.9338564019254</c:v>
                </c:pt>
                <c:pt idx="421">
                  <c:v>2042.0672896409542</c:v>
                </c:pt>
                <c:pt idx="422">
                  <c:v>2042.2011120602674</c:v>
                </c:pt>
                <c:pt idx="423">
                  <c:v>2042.3353247949672</c:v>
                </c:pt>
                <c:pt idx="424">
                  <c:v>2042.4699289834789</c:v>
                </c:pt>
                <c:pt idx="425">
                  <c:v>2042.6049257675386</c:v>
                </c:pt>
                <c:pt idx="426">
                  <c:v>2042.7403162922201</c:v>
                </c:pt>
                <c:pt idx="427">
                  <c:v>2042.8761017059296</c:v>
                </c:pt>
                <c:pt idx="428">
                  <c:v>2043.0122831604313</c:v>
                </c:pt>
                <c:pt idx="429">
                  <c:v>2043.1488618108433</c:v>
                </c:pt>
                <c:pt idx="430">
                  <c:v>2043.2858388156492</c:v>
                </c:pt>
                <c:pt idx="431">
                  <c:v>2043.4232153367211</c:v>
                </c:pt>
                <c:pt idx="432">
                  <c:v>2113.4274786450023</c:v>
                </c:pt>
                <c:pt idx="433">
                  <c:v>2113.565657697769</c:v>
                </c:pt>
                <c:pt idx="434">
                  <c:v>2113.704239772771</c:v>
                </c:pt>
                <c:pt idx="435">
                  <c:v>2113.843226045492</c:v>
                </c:pt>
                <c:pt idx="436">
                  <c:v>2113.9826176948409</c:v>
                </c:pt>
                <c:pt idx="437">
                  <c:v>2114.1224159031681</c:v>
                </c:pt>
                <c:pt idx="438">
                  <c:v>2114.2626218562691</c:v>
                </c:pt>
                <c:pt idx="439">
                  <c:v>2114.4032367434011</c:v>
                </c:pt>
                <c:pt idx="440">
                  <c:v>2114.5442617572862</c:v>
                </c:pt>
                <c:pt idx="441">
                  <c:v>2114.6856980941284</c:v>
                </c:pt>
                <c:pt idx="442">
                  <c:v>2114.8275469536202</c:v>
                </c:pt>
                <c:pt idx="443">
                  <c:v>2114.9698095389522</c:v>
                </c:pt>
                <c:pt idx="444">
                  <c:v>2187.4243001762188</c:v>
                </c:pt>
                <c:pt idx="445">
                  <c:v>2187.5673938368527</c:v>
                </c:pt>
                <c:pt idx="446">
                  <c:v>2187.7109048539933</c:v>
                </c:pt>
                <c:pt idx="447">
                  <c:v>2187.8548344449373</c:v>
                </c:pt>
                <c:pt idx="448">
                  <c:v>2187.9991838305214</c:v>
                </c:pt>
                <c:pt idx="449">
                  <c:v>2188.1439542351454</c:v>
                </c:pt>
                <c:pt idx="450">
                  <c:v>2188.289146886782</c:v>
                </c:pt>
                <c:pt idx="451">
                  <c:v>2188.4347630169887</c:v>
                </c:pt>
                <c:pt idx="452">
                  <c:v>2188.5808038609066</c:v>
                </c:pt>
                <c:pt idx="453">
                  <c:v>2188.7272706572858</c:v>
                </c:pt>
                <c:pt idx="454">
                  <c:v>2188.8741646484887</c:v>
                </c:pt>
                <c:pt idx="455">
                  <c:v>2189.0214870804994</c:v>
                </c:pt>
                <c:pt idx="456">
                  <c:v>2264.0119657815139</c:v>
                </c:pt>
                <c:pt idx="457">
                  <c:v>2264.1601488476408</c:v>
                </c:pt>
                <c:pt idx="458">
                  <c:v>2264.3087641143775</c:v>
                </c:pt>
                <c:pt idx="459">
                  <c:v>2264.4578128423091</c:v>
                </c:pt>
                <c:pt idx="460">
                  <c:v>2264.6072962956987</c:v>
                </c:pt>
                <c:pt idx="461">
                  <c:v>2264.7572157424911</c:v>
                </c:pt>
                <c:pt idx="462">
                  <c:v>2264.9075724543382</c:v>
                </c:pt>
                <c:pt idx="463">
                  <c:v>2265.0583677065952</c:v>
                </c:pt>
                <c:pt idx="464">
                  <c:v>2265.2096027783373</c:v>
                </c:pt>
                <c:pt idx="465">
                  <c:v>2265.3612789523722</c:v>
                </c:pt>
                <c:pt idx="466">
                  <c:v>2265.5133975152476</c:v>
                </c:pt>
                <c:pt idx="467">
                  <c:v>2265.6659597572652</c:v>
                </c:pt>
                <c:pt idx="468">
                  <c:v>2343.2811889813129</c:v>
                </c:pt>
                <c:pt idx="469">
                  <c:v>2343.4346424675805</c:v>
                </c:pt>
                <c:pt idx="470">
                  <c:v>2343.5885435265172</c:v>
                </c:pt>
                <c:pt idx="471">
                  <c:v>2343.7428934635409</c:v>
                </c:pt>
                <c:pt idx="472">
                  <c:v>2343.8976935878818</c:v>
                </c:pt>
                <c:pt idx="473">
                  <c:v>2344.0529452125866</c:v>
                </c:pt>
                <c:pt idx="474">
                  <c:v>2344.2086496545289</c:v>
                </c:pt>
                <c:pt idx="475">
                  <c:v>2344.3648082344262</c:v>
                </c:pt>
                <c:pt idx="476">
                  <c:v>2344.5214222768482</c:v>
                </c:pt>
                <c:pt idx="477">
                  <c:v>2344.6784931102284</c:v>
                </c:pt>
                <c:pt idx="478">
                  <c:v>2344.8360220668728</c:v>
                </c:pt>
                <c:pt idx="479">
                  <c:v>2344.9940104829711</c:v>
                </c:pt>
                <c:pt idx="480">
                  <c:v>2425.3258594777526</c:v>
                </c:pt>
                <c:pt idx="481">
                  <c:v>2425.4847708369452</c:v>
                </c:pt>
                <c:pt idx="482">
                  <c:v>2425.6441456876037</c:v>
                </c:pt>
                <c:pt idx="483">
                  <c:v>2425.8039853815753</c:v>
                </c:pt>
                <c:pt idx="484">
                  <c:v>2425.9642912746531</c:v>
                </c:pt>
                <c:pt idx="485">
                  <c:v>2426.1250647265879</c:v>
                </c:pt>
                <c:pt idx="486">
                  <c:v>2426.2863071010906</c:v>
                </c:pt>
                <c:pt idx="487">
                  <c:v>2426.4480197658522</c:v>
                </c:pt>
                <c:pt idx="488">
                  <c:v>2426.6102040925525</c:v>
                </c:pt>
                <c:pt idx="489">
                  <c:v>2426.7728614568714</c:v>
                </c:pt>
                <c:pt idx="490">
                  <c:v>2426.9359932385032</c:v>
                </c:pt>
                <c:pt idx="491">
                  <c:v>2427.099600821166</c:v>
                </c:pt>
                <c:pt idx="492">
                  <c:v>2510.2431543640159</c:v>
                </c:pt>
                <c:pt idx="493">
                  <c:v>2510.4077177160452</c:v>
                </c:pt>
                <c:pt idx="494">
                  <c:v>2510.5727610445156</c:v>
                </c:pt>
                <c:pt idx="495">
                  <c:v>2510.7382857493612</c:v>
                </c:pt>
                <c:pt idx="496">
                  <c:v>2510.9042932345983</c:v>
                </c:pt>
                <c:pt idx="497">
                  <c:v>2511.0707849083337</c:v>
                </c:pt>
                <c:pt idx="498">
                  <c:v>2511.23776218278</c:v>
                </c:pt>
                <c:pt idx="499">
                  <c:v>2511.4052264742786</c:v>
                </c:pt>
                <c:pt idx="500">
                  <c:v>2511.5731792032966</c:v>
                </c:pt>
                <c:pt idx="501">
                  <c:v>2511.741621794441</c:v>
                </c:pt>
                <c:pt idx="502">
                  <c:v>2511.9105556764735</c:v>
                </c:pt>
                <c:pt idx="503">
                  <c:v>2512.0799822823301</c:v>
                </c:pt>
              </c:numCache>
            </c:numRef>
          </c:val>
          <c:smooth val="0"/>
          <c:extLst>
            <c:ext xmlns:c16="http://schemas.microsoft.com/office/drawing/2014/chart" uri="{C3380CC4-5D6E-409C-BE32-E72D297353CC}">
              <c16:uniqueId val="{00000001-E298-4909-8C9A-745D570A45A5}"/>
            </c:ext>
          </c:extLst>
        </c:ser>
        <c:dLbls>
          <c:showLegendKey val="0"/>
          <c:showVal val="0"/>
          <c:showCatName val="0"/>
          <c:showSerName val="0"/>
          <c:showPercent val="0"/>
          <c:showBubbleSize val="0"/>
        </c:dLbls>
        <c:smooth val="0"/>
        <c:axId val="1026993152"/>
        <c:axId val="1046303808"/>
      </c:lineChart>
      <c:catAx>
        <c:axId val="1026993152"/>
        <c:scaling>
          <c:orientation val="minMax"/>
        </c:scaling>
        <c:delete val="0"/>
        <c:axPos val="b"/>
        <c:majorTickMark val="none"/>
        <c:minorTickMark val="none"/>
        <c:tickLblPos val="nextTo"/>
        <c:crossAx val="1046303808"/>
        <c:crosses val="autoZero"/>
        <c:auto val="1"/>
        <c:lblAlgn val="ctr"/>
        <c:lblOffset val="100"/>
        <c:noMultiLvlLbl val="0"/>
      </c:catAx>
      <c:valAx>
        <c:axId val="1046303808"/>
        <c:scaling>
          <c:orientation val="minMax"/>
        </c:scaling>
        <c:delete val="0"/>
        <c:axPos val="l"/>
        <c:numFmt formatCode="General" sourceLinked="1"/>
        <c:majorTickMark val="none"/>
        <c:minorTickMark val="none"/>
        <c:tickLblPos val="nextTo"/>
        <c:crossAx val="1026993152"/>
        <c:crosses val="autoZero"/>
        <c:crossBetween val="between"/>
      </c:valAx>
    </c:plotArea>
    <c:legend>
      <c:legendPos val="b"/>
      <c:overlay val="0"/>
    </c:legend>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493547-789D-4B55-8EE9-E23A1B501B2D}" type="doc">
      <dgm:prSet loTypeId="urn:microsoft.com/office/officeart/2008/layout/LinedList" loCatId="list" qsTypeId="urn:microsoft.com/office/officeart/2005/8/quickstyle/simple4" qsCatId="simple" csTypeId="urn:microsoft.com/office/officeart/2005/8/colors/colorful5" csCatId="colorful" phldr="1"/>
      <dgm:spPr/>
      <dgm:t>
        <a:bodyPr/>
        <a:lstStyle/>
        <a:p>
          <a:endParaRPr lang="en-US"/>
        </a:p>
      </dgm:t>
    </dgm:pt>
    <dgm:pt modelId="{F0C7A189-3C4C-4933-A744-6F4AE29E1805}">
      <dgm:prSet/>
      <dgm:spPr/>
      <dgm:t>
        <a:bodyPr/>
        <a:lstStyle/>
        <a:p>
          <a:pPr algn="ctr" rtl="0"/>
          <a:r>
            <a:rPr lang="en-US"/>
            <a:t>Age: </a:t>
          </a:r>
          <a:r>
            <a:rPr lang="en-US">
              <a:latin typeface="Calibri Light" panose="020F0302020204030204"/>
            </a:rPr>
            <a:t>23 </a:t>
          </a:r>
          <a:r>
            <a:rPr lang="en-US"/>
            <a:t>years</a:t>
          </a:r>
          <a:endParaRPr lang="en-US">
            <a:latin typeface="Calibri Light" panose="020F0302020204030204"/>
          </a:endParaRPr>
        </a:p>
      </dgm:t>
    </dgm:pt>
    <dgm:pt modelId="{72CE94FE-E2A1-450C-9469-7B206D55CE62}" type="parTrans" cxnId="{38161BDA-3F28-4643-9D72-73AF2D666667}">
      <dgm:prSet/>
      <dgm:spPr/>
      <dgm:t>
        <a:bodyPr/>
        <a:lstStyle/>
        <a:p>
          <a:pPr algn="ctr"/>
          <a:endParaRPr lang="en-US"/>
        </a:p>
      </dgm:t>
    </dgm:pt>
    <dgm:pt modelId="{19DA02A3-7E89-472E-BAE0-077CF6946068}" type="sibTrans" cxnId="{38161BDA-3F28-4643-9D72-73AF2D666667}">
      <dgm:prSet/>
      <dgm:spPr/>
      <dgm:t>
        <a:bodyPr/>
        <a:lstStyle/>
        <a:p>
          <a:pPr algn="ctr"/>
          <a:endParaRPr lang="en-US"/>
        </a:p>
      </dgm:t>
    </dgm:pt>
    <dgm:pt modelId="{65D67F73-531C-46B7-85FE-7D931DA74618}">
      <dgm:prSet/>
      <dgm:spPr/>
      <dgm:t>
        <a:bodyPr/>
        <a:lstStyle/>
        <a:p>
          <a:pPr algn="ctr"/>
          <a:r>
            <a:rPr lang="en-US"/>
            <a:t>Education : Bachelor's in computer science</a:t>
          </a:r>
        </a:p>
      </dgm:t>
    </dgm:pt>
    <dgm:pt modelId="{620FCD4C-0873-48B4-A2DD-3159E34EB727}" type="parTrans" cxnId="{3F1A00F6-F7D2-4D01-9978-C29F7FA2A191}">
      <dgm:prSet/>
      <dgm:spPr/>
      <dgm:t>
        <a:bodyPr/>
        <a:lstStyle/>
        <a:p>
          <a:pPr algn="ctr"/>
          <a:endParaRPr lang="en-US"/>
        </a:p>
      </dgm:t>
    </dgm:pt>
    <dgm:pt modelId="{8ED99D82-2885-4F4E-A98F-8A28C400206A}" type="sibTrans" cxnId="{3F1A00F6-F7D2-4D01-9978-C29F7FA2A191}">
      <dgm:prSet/>
      <dgm:spPr/>
      <dgm:t>
        <a:bodyPr/>
        <a:lstStyle/>
        <a:p>
          <a:pPr algn="ctr"/>
          <a:endParaRPr lang="en-US"/>
        </a:p>
      </dgm:t>
    </dgm:pt>
    <dgm:pt modelId="{C1BBD8F1-33C5-4860-86B0-50C4937AF8A2}">
      <dgm:prSet/>
      <dgm:spPr/>
      <dgm:t>
        <a:bodyPr/>
        <a:lstStyle/>
        <a:p>
          <a:pPr algn="ctr"/>
          <a:r>
            <a:rPr lang="en-US"/>
            <a:t>Location : USA</a:t>
          </a:r>
        </a:p>
      </dgm:t>
    </dgm:pt>
    <dgm:pt modelId="{E5AA76A2-8C23-4129-88B7-9ED4C2BB694F}" type="parTrans" cxnId="{AD09B893-7A73-426F-96A9-5EA5F9A97527}">
      <dgm:prSet/>
      <dgm:spPr/>
      <dgm:t>
        <a:bodyPr/>
        <a:lstStyle/>
        <a:p>
          <a:pPr algn="ctr"/>
          <a:endParaRPr lang="en-US"/>
        </a:p>
      </dgm:t>
    </dgm:pt>
    <dgm:pt modelId="{86A1FE91-6FA3-4CAC-A839-F1A0C4B9A7D9}" type="sibTrans" cxnId="{AD09B893-7A73-426F-96A9-5EA5F9A97527}">
      <dgm:prSet/>
      <dgm:spPr/>
      <dgm:t>
        <a:bodyPr/>
        <a:lstStyle/>
        <a:p>
          <a:pPr algn="ctr"/>
          <a:endParaRPr lang="en-US"/>
        </a:p>
      </dgm:t>
    </dgm:pt>
    <dgm:pt modelId="{CC6B1B28-60BE-4C99-A533-18FAB8AEC61D}" type="pres">
      <dgm:prSet presAssocID="{3F493547-789D-4B55-8EE9-E23A1B501B2D}" presName="vert0" presStyleCnt="0">
        <dgm:presLayoutVars>
          <dgm:dir/>
          <dgm:animOne val="branch"/>
          <dgm:animLvl val="lvl"/>
        </dgm:presLayoutVars>
      </dgm:prSet>
      <dgm:spPr/>
    </dgm:pt>
    <dgm:pt modelId="{79952FAC-82A7-4D6B-A350-B1A51FE9F9FF}" type="pres">
      <dgm:prSet presAssocID="{F0C7A189-3C4C-4933-A744-6F4AE29E1805}" presName="thickLine" presStyleLbl="alignNode1" presStyleIdx="0" presStyleCnt="3"/>
      <dgm:spPr/>
    </dgm:pt>
    <dgm:pt modelId="{C51766BF-16E0-446A-95E1-FF645B459295}" type="pres">
      <dgm:prSet presAssocID="{F0C7A189-3C4C-4933-A744-6F4AE29E1805}" presName="horz1" presStyleCnt="0"/>
      <dgm:spPr/>
    </dgm:pt>
    <dgm:pt modelId="{D104CFF9-7AD6-4DA1-8EDF-10B472C7B027}" type="pres">
      <dgm:prSet presAssocID="{F0C7A189-3C4C-4933-A744-6F4AE29E1805}" presName="tx1" presStyleLbl="revTx" presStyleIdx="0" presStyleCnt="3"/>
      <dgm:spPr/>
    </dgm:pt>
    <dgm:pt modelId="{2B46BF87-7BBD-4A47-AA13-06A8457FE15E}" type="pres">
      <dgm:prSet presAssocID="{F0C7A189-3C4C-4933-A744-6F4AE29E1805}" presName="vert1" presStyleCnt="0"/>
      <dgm:spPr/>
    </dgm:pt>
    <dgm:pt modelId="{68908ECA-2D75-46EB-9585-8D8BB20D4666}" type="pres">
      <dgm:prSet presAssocID="{65D67F73-531C-46B7-85FE-7D931DA74618}" presName="thickLine" presStyleLbl="alignNode1" presStyleIdx="1" presStyleCnt="3"/>
      <dgm:spPr/>
    </dgm:pt>
    <dgm:pt modelId="{8450B9A8-64B8-445E-9228-A1B5AF8FAC5E}" type="pres">
      <dgm:prSet presAssocID="{65D67F73-531C-46B7-85FE-7D931DA74618}" presName="horz1" presStyleCnt="0"/>
      <dgm:spPr/>
    </dgm:pt>
    <dgm:pt modelId="{BF71AD7A-82D7-4F12-8A73-38E9F5C419BE}" type="pres">
      <dgm:prSet presAssocID="{65D67F73-531C-46B7-85FE-7D931DA74618}" presName="tx1" presStyleLbl="revTx" presStyleIdx="1" presStyleCnt="3"/>
      <dgm:spPr/>
    </dgm:pt>
    <dgm:pt modelId="{48877D28-8E36-411C-9B26-506230D87EB3}" type="pres">
      <dgm:prSet presAssocID="{65D67F73-531C-46B7-85FE-7D931DA74618}" presName="vert1" presStyleCnt="0"/>
      <dgm:spPr/>
    </dgm:pt>
    <dgm:pt modelId="{4D789623-4285-41CF-AF7E-76976691D883}" type="pres">
      <dgm:prSet presAssocID="{C1BBD8F1-33C5-4860-86B0-50C4937AF8A2}" presName="thickLine" presStyleLbl="alignNode1" presStyleIdx="2" presStyleCnt="3"/>
      <dgm:spPr/>
    </dgm:pt>
    <dgm:pt modelId="{E8562FBB-4435-4FA5-B13A-B23E2F536B32}" type="pres">
      <dgm:prSet presAssocID="{C1BBD8F1-33C5-4860-86B0-50C4937AF8A2}" presName="horz1" presStyleCnt="0"/>
      <dgm:spPr/>
    </dgm:pt>
    <dgm:pt modelId="{E9AD58AB-270B-402C-BE68-0CF848BC5959}" type="pres">
      <dgm:prSet presAssocID="{C1BBD8F1-33C5-4860-86B0-50C4937AF8A2}" presName="tx1" presStyleLbl="revTx" presStyleIdx="2" presStyleCnt="3"/>
      <dgm:spPr/>
    </dgm:pt>
    <dgm:pt modelId="{654E2442-F889-4EFC-9099-3FD629C20F6C}" type="pres">
      <dgm:prSet presAssocID="{C1BBD8F1-33C5-4860-86B0-50C4937AF8A2}" presName="vert1" presStyleCnt="0"/>
      <dgm:spPr/>
    </dgm:pt>
  </dgm:ptLst>
  <dgm:cxnLst>
    <dgm:cxn modelId="{FD98D729-C0D1-45EE-8B3E-FBCC1F5F9C84}" type="presOf" srcId="{C1BBD8F1-33C5-4860-86B0-50C4937AF8A2}" destId="{E9AD58AB-270B-402C-BE68-0CF848BC5959}" srcOrd="0" destOrd="0" presId="urn:microsoft.com/office/officeart/2008/layout/LinedList"/>
    <dgm:cxn modelId="{7BD3D866-FA9F-4575-8311-92A70189FFC5}" type="presOf" srcId="{3F493547-789D-4B55-8EE9-E23A1B501B2D}" destId="{CC6B1B28-60BE-4C99-A533-18FAB8AEC61D}" srcOrd="0" destOrd="0" presId="urn:microsoft.com/office/officeart/2008/layout/LinedList"/>
    <dgm:cxn modelId="{AD09B893-7A73-426F-96A9-5EA5F9A97527}" srcId="{3F493547-789D-4B55-8EE9-E23A1B501B2D}" destId="{C1BBD8F1-33C5-4860-86B0-50C4937AF8A2}" srcOrd="2" destOrd="0" parTransId="{E5AA76A2-8C23-4129-88B7-9ED4C2BB694F}" sibTransId="{86A1FE91-6FA3-4CAC-A839-F1A0C4B9A7D9}"/>
    <dgm:cxn modelId="{3E894497-910E-4780-8B06-165C7B928777}" type="presOf" srcId="{F0C7A189-3C4C-4933-A744-6F4AE29E1805}" destId="{D104CFF9-7AD6-4DA1-8EDF-10B472C7B027}" srcOrd="0" destOrd="0" presId="urn:microsoft.com/office/officeart/2008/layout/LinedList"/>
    <dgm:cxn modelId="{4E6433B9-E971-49DB-9D16-8A85A339FF88}" type="presOf" srcId="{65D67F73-531C-46B7-85FE-7D931DA74618}" destId="{BF71AD7A-82D7-4F12-8A73-38E9F5C419BE}" srcOrd="0" destOrd="0" presId="urn:microsoft.com/office/officeart/2008/layout/LinedList"/>
    <dgm:cxn modelId="{38161BDA-3F28-4643-9D72-73AF2D666667}" srcId="{3F493547-789D-4B55-8EE9-E23A1B501B2D}" destId="{F0C7A189-3C4C-4933-A744-6F4AE29E1805}" srcOrd="0" destOrd="0" parTransId="{72CE94FE-E2A1-450C-9469-7B206D55CE62}" sibTransId="{19DA02A3-7E89-472E-BAE0-077CF6946068}"/>
    <dgm:cxn modelId="{3F1A00F6-F7D2-4D01-9978-C29F7FA2A191}" srcId="{3F493547-789D-4B55-8EE9-E23A1B501B2D}" destId="{65D67F73-531C-46B7-85FE-7D931DA74618}" srcOrd="1" destOrd="0" parTransId="{620FCD4C-0873-48B4-A2DD-3159E34EB727}" sibTransId="{8ED99D82-2885-4F4E-A98F-8A28C400206A}"/>
    <dgm:cxn modelId="{4E9590FC-37A7-44E5-A49E-5416A4BA09F3}" type="presParOf" srcId="{CC6B1B28-60BE-4C99-A533-18FAB8AEC61D}" destId="{79952FAC-82A7-4D6B-A350-B1A51FE9F9FF}" srcOrd="0" destOrd="0" presId="urn:microsoft.com/office/officeart/2008/layout/LinedList"/>
    <dgm:cxn modelId="{ED78A353-3EEF-433C-82DF-07EDDB3695AD}" type="presParOf" srcId="{CC6B1B28-60BE-4C99-A533-18FAB8AEC61D}" destId="{C51766BF-16E0-446A-95E1-FF645B459295}" srcOrd="1" destOrd="0" presId="urn:microsoft.com/office/officeart/2008/layout/LinedList"/>
    <dgm:cxn modelId="{25DB00DF-E64A-4EC8-8243-9744D13FAA24}" type="presParOf" srcId="{C51766BF-16E0-446A-95E1-FF645B459295}" destId="{D104CFF9-7AD6-4DA1-8EDF-10B472C7B027}" srcOrd="0" destOrd="0" presId="urn:microsoft.com/office/officeart/2008/layout/LinedList"/>
    <dgm:cxn modelId="{78DBD132-A474-4D72-920E-4A97133ABE9F}" type="presParOf" srcId="{C51766BF-16E0-446A-95E1-FF645B459295}" destId="{2B46BF87-7BBD-4A47-AA13-06A8457FE15E}" srcOrd="1" destOrd="0" presId="urn:microsoft.com/office/officeart/2008/layout/LinedList"/>
    <dgm:cxn modelId="{01A512D7-F89A-4C07-9835-6597DB6F35A6}" type="presParOf" srcId="{CC6B1B28-60BE-4C99-A533-18FAB8AEC61D}" destId="{68908ECA-2D75-46EB-9585-8D8BB20D4666}" srcOrd="2" destOrd="0" presId="urn:microsoft.com/office/officeart/2008/layout/LinedList"/>
    <dgm:cxn modelId="{AC980F20-8403-4D12-A594-1F11BBEF436B}" type="presParOf" srcId="{CC6B1B28-60BE-4C99-A533-18FAB8AEC61D}" destId="{8450B9A8-64B8-445E-9228-A1B5AF8FAC5E}" srcOrd="3" destOrd="0" presId="urn:microsoft.com/office/officeart/2008/layout/LinedList"/>
    <dgm:cxn modelId="{41042674-2B50-4E2A-A1E0-C89EF7721790}" type="presParOf" srcId="{8450B9A8-64B8-445E-9228-A1B5AF8FAC5E}" destId="{BF71AD7A-82D7-4F12-8A73-38E9F5C419BE}" srcOrd="0" destOrd="0" presId="urn:microsoft.com/office/officeart/2008/layout/LinedList"/>
    <dgm:cxn modelId="{77EC2599-D258-4995-ADAC-09940D037EE5}" type="presParOf" srcId="{8450B9A8-64B8-445E-9228-A1B5AF8FAC5E}" destId="{48877D28-8E36-411C-9B26-506230D87EB3}" srcOrd="1" destOrd="0" presId="urn:microsoft.com/office/officeart/2008/layout/LinedList"/>
    <dgm:cxn modelId="{DDD84992-FCC0-4E07-AC47-282C217114DD}" type="presParOf" srcId="{CC6B1B28-60BE-4C99-A533-18FAB8AEC61D}" destId="{4D789623-4285-41CF-AF7E-76976691D883}" srcOrd="4" destOrd="0" presId="urn:microsoft.com/office/officeart/2008/layout/LinedList"/>
    <dgm:cxn modelId="{C3040694-E6F0-4E68-955C-D177095A52D5}" type="presParOf" srcId="{CC6B1B28-60BE-4C99-A533-18FAB8AEC61D}" destId="{E8562FBB-4435-4FA5-B13A-B23E2F536B32}" srcOrd="5" destOrd="0" presId="urn:microsoft.com/office/officeart/2008/layout/LinedList"/>
    <dgm:cxn modelId="{1816EA6E-366B-49ED-896A-369C47CBDFF9}" type="presParOf" srcId="{E8562FBB-4435-4FA5-B13A-B23E2F536B32}" destId="{E9AD58AB-270B-402C-BE68-0CF848BC5959}" srcOrd="0" destOrd="0" presId="urn:microsoft.com/office/officeart/2008/layout/LinedList"/>
    <dgm:cxn modelId="{08A3B4EE-B7E3-403A-96F5-8CB379C5C5EB}" type="presParOf" srcId="{E8562FBB-4435-4FA5-B13A-B23E2F536B32}" destId="{654E2442-F889-4EFC-9099-3FD629C20F6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E8D710-5BC0-421D-9187-5614613D8005}" type="doc">
      <dgm:prSet loTypeId="urn:microsoft.com/office/officeart/2008/layout/LinedList" loCatId="list" qsTypeId="urn:microsoft.com/office/officeart/2005/8/quickstyle/simple2" qsCatId="simple" csTypeId="urn:microsoft.com/office/officeart/2005/8/colors/accent0_3" csCatId="mainScheme" phldr="1"/>
      <dgm:spPr/>
      <dgm:t>
        <a:bodyPr/>
        <a:lstStyle/>
        <a:p>
          <a:endParaRPr lang="en-US"/>
        </a:p>
      </dgm:t>
    </dgm:pt>
    <dgm:pt modelId="{00EB016B-C5DE-4CC3-8A76-8A8B6C7223F7}">
      <dgm:prSet/>
      <dgm:spPr/>
      <dgm:t>
        <a:bodyPr/>
        <a:lstStyle/>
        <a:p>
          <a:pPr algn="ctr" rtl="0"/>
          <a:r>
            <a:rPr lang="en-US" u="sng"/>
            <a:t>City</a:t>
          </a:r>
          <a:r>
            <a:rPr lang="en-US"/>
            <a:t>: </a:t>
          </a:r>
          <a:r>
            <a:rPr lang="en-US" b="1">
              <a:latin typeface="+mn-lt"/>
            </a:rPr>
            <a:t>Boston</a:t>
          </a:r>
          <a:r>
            <a:rPr lang="en-US">
              <a:latin typeface="Calibri Light" panose="020F0302020204030204"/>
            </a:rPr>
            <a:t> </a:t>
          </a:r>
          <a:r>
            <a:rPr lang="en-US" b="1">
              <a:latin typeface="Calibri Light" panose="020F0302020204030204"/>
            </a:rPr>
            <a:t>(Massachusetts) vs</a:t>
          </a:r>
          <a:r>
            <a:rPr lang="en-US" b="1"/>
            <a:t> Los Angeles</a:t>
          </a:r>
          <a:r>
            <a:rPr lang="en-US" b="1">
              <a:latin typeface="Calibri Light" panose="020F0302020204030204"/>
            </a:rPr>
            <a:t> (California)</a:t>
          </a:r>
          <a:endParaRPr lang="en-US" b="1"/>
        </a:p>
      </dgm:t>
    </dgm:pt>
    <dgm:pt modelId="{C9CEFE57-E14F-4B99-9DC9-454E15A7ED4F}" type="parTrans" cxnId="{3B3FF638-E7D1-4B09-AC29-03213FAF62E5}">
      <dgm:prSet/>
      <dgm:spPr/>
      <dgm:t>
        <a:bodyPr/>
        <a:lstStyle/>
        <a:p>
          <a:endParaRPr lang="en-US"/>
        </a:p>
      </dgm:t>
    </dgm:pt>
    <dgm:pt modelId="{75987898-B5D5-4BDC-81B3-DF50378F0C2C}" type="sibTrans" cxnId="{3B3FF638-E7D1-4B09-AC29-03213FAF62E5}">
      <dgm:prSet/>
      <dgm:spPr/>
      <dgm:t>
        <a:bodyPr/>
        <a:lstStyle/>
        <a:p>
          <a:endParaRPr lang="en-US"/>
        </a:p>
      </dgm:t>
    </dgm:pt>
    <dgm:pt modelId="{B53A7E78-5FA9-4E9C-AA3F-29ED59788FCF}">
      <dgm:prSet/>
      <dgm:spPr/>
      <dgm:t>
        <a:bodyPr/>
        <a:lstStyle/>
        <a:p>
          <a:pPr algn="ctr"/>
          <a:r>
            <a:rPr lang="en-US" u="sng"/>
            <a:t>Education</a:t>
          </a:r>
          <a:r>
            <a:rPr lang="en-US"/>
            <a:t>: </a:t>
          </a:r>
          <a:r>
            <a:rPr lang="en-US" b="1">
              <a:latin typeface="+mn-lt"/>
            </a:rPr>
            <a:t>Bachelor's</a:t>
          </a:r>
          <a:r>
            <a:rPr lang="en-US" b="1"/>
            <a:t> </a:t>
          </a:r>
          <a:r>
            <a:rPr lang="en-US" b="1">
              <a:latin typeface="+mj-lt"/>
            </a:rPr>
            <a:t>in computer science vs </a:t>
          </a:r>
          <a:r>
            <a:rPr lang="en-US" b="1">
              <a:latin typeface="+mn-lt"/>
            </a:rPr>
            <a:t>Bachelor's + Master's </a:t>
          </a:r>
          <a:r>
            <a:rPr lang="en-US" b="1">
              <a:latin typeface="+mj-lt"/>
            </a:rPr>
            <a:t>in computer science</a:t>
          </a:r>
        </a:p>
      </dgm:t>
    </dgm:pt>
    <dgm:pt modelId="{4B785D37-4A3F-4962-AE47-1A1B647D2C36}" type="parTrans" cxnId="{779A0335-CDFC-45F6-B912-0F8E0B55CB25}">
      <dgm:prSet/>
      <dgm:spPr/>
      <dgm:t>
        <a:bodyPr/>
        <a:lstStyle/>
        <a:p>
          <a:endParaRPr lang="en-US"/>
        </a:p>
      </dgm:t>
    </dgm:pt>
    <dgm:pt modelId="{BEADB915-8932-453C-B868-87F5514BFEDA}" type="sibTrans" cxnId="{779A0335-CDFC-45F6-B912-0F8E0B55CB25}">
      <dgm:prSet/>
      <dgm:spPr/>
      <dgm:t>
        <a:bodyPr/>
        <a:lstStyle/>
        <a:p>
          <a:endParaRPr lang="en-US"/>
        </a:p>
      </dgm:t>
    </dgm:pt>
    <dgm:pt modelId="{DEA2A5B3-92D4-49EB-91DA-39F93196739F}">
      <dgm:prSet/>
      <dgm:spPr/>
      <dgm:t>
        <a:bodyPr/>
        <a:lstStyle/>
        <a:p>
          <a:pPr algn="ctr"/>
          <a:r>
            <a:rPr lang="en-US" u="sng"/>
            <a:t>Stock investment</a:t>
          </a:r>
          <a:r>
            <a:rPr lang="en-US"/>
            <a:t>: </a:t>
          </a:r>
          <a:r>
            <a:rPr lang="en-US" b="1">
              <a:latin typeface="+mn-lt"/>
            </a:rPr>
            <a:t>No investment </a:t>
          </a:r>
          <a:r>
            <a:rPr lang="en-US" b="1">
              <a:latin typeface="+mj-lt"/>
            </a:rPr>
            <a:t>vs </a:t>
          </a:r>
          <a:r>
            <a:rPr lang="en-US" b="1">
              <a:latin typeface="+mn-lt"/>
            </a:rPr>
            <a:t>Low Return </a:t>
          </a:r>
          <a:r>
            <a:rPr lang="en-US" b="1">
              <a:latin typeface="+mj-lt"/>
            </a:rPr>
            <a:t>on investment vs </a:t>
          </a:r>
          <a:r>
            <a:rPr lang="en-US" b="1">
              <a:latin typeface="+mn-lt"/>
            </a:rPr>
            <a:t>High Return </a:t>
          </a:r>
          <a:r>
            <a:rPr lang="en-US" b="1">
              <a:latin typeface="+mj-lt"/>
            </a:rPr>
            <a:t>on investment</a:t>
          </a:r>
        </a:p>
      </dgm:t>
    </dgm:pt>
    <dgm:pt modelId="{3F6B25D5-6A5D-498E-9E77-592DCA9D5907}" type="parTrans" cxnId="{60AF7B18-E8C0-49D9-9317-44526A094E51}">
      <dgm:prSet/>
      <dgm:spPr/>
      <dgm:t>
        <a:bodyPr/>
        <a:lstStyle/>
        <a:p>
          <a:endParaRPr lang="en-US"/>
        </a:p>
      </dgm:t>
    </dgm:pt>
    <dgm:pt modelId="{AA985D50-60D4-46AA-A4EA-B28A750E161C}" type="sibTrans" cxnId="{60AF7B18-E8C0-49D9-9317-44526A094E51}">
      <dgm:prSet/>
      <dgm:spPr/>
      <dgm:t>
        <a:bodyPr/>
        <a:lstStyle/>
        <a:p>
          <a:endParaRPr lang="en-US"/>
        </a:p>
      </dgm:t>
    </dgm:pt>
    <dgm:pt modelId="{51DF7EC7-75E5-447E-A1F6-EC62181854AE}" type="pres">
      <dgm:prSet presAssocID="{FCE8D710-5BC0-421D-9187-5614613D8005}" presName="vert0" presStyleCnt="0">
        <dgm:presLayoutVars>
          <dgm:dir/>
          <dgm:animOne val="branch"/>
          <dgm:animLvl val="lvl"/>
        </dgm:presLayoutVars>
      </dgm:prSet>
      <dgm:spPr/>
    </dgm:pt>
    <dgm:pt modelId="{BF182125-7790-4FBD-8B17-6BF7496C0AB3}" type="pres">
      <dgm:prSet presAssocID="{00EB016B-C5DE-4CC3-8A76-8A8B6C7223F7}" presName="thickLine" presStyleLbl="alignNode1" presStyleIdx="0" presStyleCnt="3"/>
      <dgm:spPr/>
    </dgm:pt>
    <dgm:pt modelId="{EF003BC0-6D85-4B43-9B75-C2BE662A3449}" type="pres">
      <dgm:prSet presAssocID="{00EB016B-C5DE-4CC3-8A76-8A8B6C7223F7}" presName="horz1" presStyleCnt="0"/>
      <dgm:spPr/>
    </dgm:pt>
    <dgm:pt modelId="{50CE2FB0-5BEE-4388-986E-04F03E878127}" type="pres">
      <dgm:prSet presAssocID="{00EB016B-C5DE-4CC3-8A76-8A8B6C7223F7}" presName="tx1" presStyleLbl="revTx" presStyleIdx="0" presStyleCnt="3"/>
      <dgm:spPr/>
    </dgm:pt>
    <dgm:pt modelId="{9C3DE1C5-C5A2-40FC-88FA-F6AE93170080}" type="pres">
      <dgm:prSet presAssocID="{00EB016B-C5DE-4CC3-8A76-8A8B6C7223F7}" presName="vert1" presStyleCnt="0"/>
      <dgm:spPr/>
    </dgm:pt>
    <dgm:pt modelId="{63A5A3CA-45EF-450D-811A-716B1FD42A87}" type="pres">
      <dgm:prSet presAssocID="{B53A7E78-5FA9-4E9C-AA3F-29ED59788FCF}" presName="thickLine" presStyleLbl="alignNode1" presStyleIdx="1" presStyleCnt="3"/>
      <dgm:spPr/>
    </dgm:pt>
    <dgm:pt modelId="{F532DC6F-395C-464A-BA7A-6CD5DAE72DAC}" type="pres">
      <dgm:prSet presAssocID="{B53A7E78-5FA9-4E9C-AA3F-29ED59788FCF}" presName="horz1" presStyleCnt="0"/>
      <dgm:spPr/>
    </dgm:pt>
    <dgm:pt modelId="{1E5A6668-E436-4810-BF35-769718646EEA}" type="pres">
      <dgm:prSet presAssocID="{B53A7E78-5FA9-4E9C-AA3F-29ED59788FCF}" presName="tx1" presStyleLbl="revTx" presStyleIdx="1" presStyleCnt="3"/>
      <dgm:spPr/>
    </dgm:pt>
    <dgm:pt modelId="{7465E126-6C79-4BEE-9973-0864D791DB11}" type="pres">
      <dgm:prSet presAssocID="{B53A7E78-5FA9-4E9C-AA3F-29ED59788FCF}" presName="vert1" presStyleCnt="0"/>
      <dgm:spPr/>
    </dgm:pt>
    <dgm:pt modelId="{43B7836D-95B1-4436-BF2D-CD4D6297B8C3}" type="pres">
      <dgm:prSet presAssocID="{DEA2A5B3-92D4-49EB-91DA-39F93196739F}" presName="thickLine" presStyleLbl="alignNode1" presStyleIdx="2" presStyleCnt="3"/>
      <dgm:spPr/>
    </dgm:pt>
    <dgm:pt modelId="{956E54ED-AEC8-4227-917D-E5FA4DF6DFDA}" type="pres">
      <dgm:prSet presAssocID="{DEA2A5B3-92D4-49EB-91DA-39F93196739F}" presName="horz1" presStyleCnt="0"/>
      <dgm:spPr/>
    </dgm:pt>
    <dgm:pt modelId="{C7BEF271-0FD9-4DD6-8B6B-1A1B33FB211F}" type="pres">
      <dgm:prSet presAssocID="{DEA2A5B3-92D4-49EB-91DA-39F93196739F}" presName="tx1" presStyleLbl="revTx" presStyleIdx="2" presStyleCnt="3"/>
      <dgm:spPr/>
    </dgm:pt>
    <dgm:pt modelId="{5D0230AB-DEF7-48D9-8717-D0CE33A3A80D}" type="pres">
      <dgm:prSet presAssocID="{DEA2A5B3-92D4-49EB-91DA-39F93196739F}" presName="vert1" presStyleCnt="0"/>
      <dgm:spPr/>
    </dgm:pt>
  </dgm:ptLst>
  <dgm:cxnLst>
    <dgm:cxn modelId="{60AF7B18-E8C0-49D9-9317-44526A094E51}" srcId="{FCE8D710-5BC0-421D-9187-5614613D8005}" destId="{DEA2A5B3-92D4-49EB-91DA-39F93196739F}" srcOrd="2" destOrd="0" parTransId="{3F6B25D5-6A5D-498E-9E77-592DCA9D5907}" sibTransId="{AA985D50-60D4-46AA-A4EA-B28A750E161C}"/>
    <dgm:cxn modelId="{4993291C-157C-4F0D-9DD5-260F1FFEC155}" type="presOf" srcId="{FCE8D710-5BC0-421D-9187-5614613D8005}" destId="{51DF7EC7-75E5-447E-A1F6-EC62181854AE}" srcOrd="0" destOrd="0" presId="urn:microsoft.com/office/officeart/2008/layout/LinedList"/>
    <dgm:cxn modelId="{1D76EF34-7382-47A4-B4CA-E14C44A0496D}" type="presOf" srcId="{B53A7E78-5FA9-4E9C-AA3F-29ED59788FCF}" destId="{1E5A6668-E436-4810-BF35-769718646EEA}" srcOrd="0" destOrd="0" presId="urn:microsoft.com/office/officeart/2008/layout/LinedList"/>
    <dgm:cxn modelId="{779A0335-CDFC-45F6-B912-0F8E0B55CB25}" srcId="{FCE8D710-5BC0-421D-9187-5614613D8005}" destId="{B53A7E78-5FA9-4E9C-AA3F-29ED59788FCF}" srcOrd="1" destOrd="0" parTransId="{4B785D37-4A3F-4962-AE47-1A1B647D2C36}" sibTransId="{BEADB915-8932-453C-B868-87F5514BFEDA}"/>
    <dgm:cxn modelId="{3B3FF638-E7D1-4B09-AC29-03213FAF62E5}" srcId="{FCE8D710-5BC0-421D-9187-5614613D8005}" destId="{00EB016B-C5DE-4CC3-8A76-8A8B6C7223F7}" srcOrd="0" destOrd="0" parTransId="{C9CEFE57-E14F-4B99-9DC9-454E15A7ED4F}" sibTransId="{75987898-B5D5-4BDC-81B3-DF50378F0C2C}"/>
    <dgm:cxn modelId="{3EDAD7D9-70EF-4857-83E5-4BD8647B50DF}" type="presOf" srcId="{DEA2A5B3-92D4-49EB-91DA-39F93196739F}" destId="{C7BEF271-0FD9-4DD6-8B6B-1A1B33FB211F}" srcOrd="0" destOrd="0" presId="urn:microsoft.com/office/officeart/2008/layout/LinedList"/>
    <dgm:cxn modelId="{B707F3FE-7272-4E87-92BC-3AC8B964D2BE}" type="presOf" srcId="{00EB016B-C5DE-4CC3-8A76-8A8B6C7223F7}" destId="{50CE2FB0-5BEE-4388-986E-04F03E878127}" srcOrd="0" destOrd="0" presId="urn:microsoft.com/office/officeart/2008/layout/LinedList"/>
    <dgm:cxn modelId="{CAD3DEC8-EDC0-4571-B8FC-0CF49E2CF454}" type="presParOf" srcId="{51DF7EC7-75E5-447E-A1F6-EC62181854AE}" destId="{BF182125-7790-4FBD-8B17-6BF7496C0AB3}" srcOrd="0" destOrd="0" presId="urn:microsoft.com/office/officeart/2008/layout/LinedList"/>
    <dgm:cxn modelId="{24A637AF-AFCA-4DAD-A5C2-34165C27F108}" type="presParOf" srcId="{51DF7EC7-75E5-447E-A1F6-EC62181854AE}" destId="{EF003BC0-6D85-4B43-9B75-C2BE662A3449}" srcOrd="1" destOrd="0" presId="urn:microsoft.com/office/officeart/2008/layout/LinedList"/>
    <dgm:cxn modelId="{96568F24-DB13-411C-A495-29EDD71E5A41}" type="presParOf" srcId="{EF003BC0-6D85-4B43-9B75-C2BE662A3449}" destId="{50CE2FB0-5BEE-4388-986E-04F03E878127}" srcOrd="0" destOrd="0" presId="urn:microsoft.com/office/officeart/2008/layout/LinedList"/>
    <dgm:cxn modelId="{C64A2CB1-8155-48FD-9C0F-A3C469B6959A}" type="presParOf" srcId="{EF003BC0-6D85-4B43-9B75-C2BE662A3449}" destId="{9C3DE1C5-C5A2-40FC-88FA-F6AE93170080}" srcOrd="1" destOrd="0" presId="urn:microsoft.com/office/officeart/2008/layout/LinedList"/>
    <dgm:cxn modelId="{8E428A00-8FB9-433C-9FF5-8ABD15671D53}" type="presParOf" srcId="{51DF7EC7-75E5-447E-A1F6-EC62181854AE}" destId="{63A5A3CA-45EF-450D-811A-716B1FD42A87}" srcOrd="2" destOrd="0" presId="urn:microsoft.com/office/officeart/2008/layout/LinedList"/>
    <dgm:cxn modelId="{74099F41-BACC-4340-8FF5-1DCC438D703B}" type="presParOf" srcId="{51DF7EC7-75E5-447E-A1F6-EC62181854AE}" destId="{F532DC6F-395C-464A-BA7A-6CD5DAE72DAC}" srcOrd="3" destOrd="0" presId="urn:microsoft.com/office/officeart/2008/layout/LinedList"/>
    <dgm:cxn modelId="{549200C2-5FDE-4AD6-9A93-728EA7910767}" type="presParOf" srcId="{F532DC6F-395C-464A-BA7A-6CD5DAE72DAC}" destId="{1E5A6668-E436-4810-BF35-769718646EEA}" srcOrd="0" destOrd="0" presId="urn:microsoft.com/office/officeart/2008/layout/LinedList"/>
    <dgm:cxn modelId="{396F45B6-DB27-4D49-8FC3-79537B8C715F}" type="presParOf" srcId="{F532DC6F-395C-464A-BA7A-6CD5DAE72DAC}" destId="{7465E126-6C79-4BEE-9973-0864D791DB11}" srcOrd="1" destOrd="0" presId="urn:microsoft.com/office/officeart/2008/layout/LinedList"/>
    <dgm:cxn modelId="{6EAFAE97-3AC0-477A-BF69-7BC5A9588C3D}" type="presParOf" srcId="{51DF7EC7-75E5-447E-A1F6-EC62181854AE}" destId="{43B7836D-95B1-4436-BF2D-CD4D6297B8C3}" srcOrd="4" destOrd="0" presId="urn:microsoft.com/office/officeart/2008/layout/LinedList"/>
    <dgm:cxn modelId="{2851A9BF-40D7-4C52-AB92-87248C1FA5ED}" type="presParOf" srcId="{51DF7EC7-75E5-447E-A1F6-EC62181854AE}" destId="{956E54ED-AEC8-4227-917D-E5FA4DF6DFDA}" srcOrd="5" destOrd="0" presId="urn:microsoft.com/office/officeart/2008/layout/LinedList"/>
    <dgm:cxn modelId="{46CDA792-13FB-46D3-AEDA-531D810AF7AC}" type="presParOf" srcId="{956E54ED-AEC8-4227-917D-E5FA4DF6DFDA}" destId="{C7BEF271-0FD9-4DD6-8B6B-1A1B33FB211F}" srcOrd="0" destOrd="0" presId="urn:microsoft.com/office/officeart/2008/layout/LinedList"/>
    <dgm:cxn modelId="{BDAAD663-F132-4A01-A690-043E86F851D5}" type="presParOf" srcId="{956E54ED-AEC8-4227-917D-E5FA4DF6DFDA}" destId="{5D0230AB-DEF7-48D9-8717-D0CE33A3A80D}"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952FAC-82A7-4D6B-A350-B1A51FE9F9FF}">
      <dsp:nvSpPr>
        <dsp:cNvPr id="0" name=""/>
        <dsp:cNvSpPr/>
      </dsp:nvSpPr>
      <dsp:spPr>
        <a:xfrm>
          <a:off x="0" y="1904"/>
          <a:ext cx="6781800"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104CFF9-7AD6-4DA1-8EDF-10B472C7B027}">
      <dsp:nvSpPr>
        <dsp:cNvPr id="0" name=""/>
        <dsp:cNvSpPr/>
      </dsp:nvSpPr>
      <dsp:spPr>
        <a:xfrm>
          <a:off x="0" y="1904"/>
          <a:ext cx="6781800" cy="1298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ctr" defTabSz="1600200" rtl="0">
            <a:lnSpc>
              <a:spcPct val="90000"/>
            </a:lnSpc>
            <a:spcBef>
              <a:spcPct val="0"/>
            </a:spcBef>
            <a:spcAft>
              <a:spcPct val="35000"/>
            </a:spcAft>
            <a:buNone/>
          </a:pPr>
          <a:r>
            <a:rPr lang="en-US" sz="3600" kern="1200"/>
            <a:t>Age: </a:t>
          </a:r>
          <a:r>
            <a:rPr lang="en-US" sz="3600" kern="1200">
              <a:latin typeface="Calibri Light" panose="020F0302020204030204"/>
            </a:rPr>
            <a:t>23 </a:t>
          </a:r>
          <a:r>
            <a:rPr lang="en-US" sz="3600" kern="1200"/>
            <a:t>years</a:t>
          </a:r>
          <a:endParaRPr lang="en-US" sz="3600" kern="1200">
            <a:latin typeface="Calibri Light" panose="020F0302020204030204"/>
          </a:endParaRPr>
        </a:p>
      </dsp:txBody>
      <dsp:txXfrm>
        <a:off x="0" y="1904"/>
        <a:ext cx="6781800" cy="1298973"/>
      </dsp:txXfrm>
    </dsp:sp>
    <dsp:sp modelId="{68908ECA-2D75-46EB-9585-8D8BB20D4666}">
      <dsp:nvSpPr>
        <dsp:cNvPr id="0" name=""/>
        <dsp:cNvSpPr/>
      </dsp:nvSpPr>
      <dsp:spPr>
        <a:xfrm>
          <a:off x="0" y="1300878"/>
          <a:ext cx="6781800" cy="0"/>
        </a:xfrm>
        <a:prstGeom prst="line">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w="6350" cap="flat" cmpd="sng" algn="ctr">
          <a:solidFill>
            <a:schemeClr val="accent5">
              <a:hueOff val="-3379271"/>
              <a:satOff val="-8710"/>
              <a:lumOff val="-588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F71AD7A-82D7-4F12-8A73-38E9F5C419BE}">
      <dsp:nvSpPr>
        <dsp:cNvPr id="0" name=""/>
        <dsp:cNvSpPr/>
      </dsp:nvSpPr>
      <dsp:spPr>
        <a:xfrm>
          <a:off x="0" y="1300878"/>
          <a:ext cx="6781800" cy="1298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ctr" defTabSz="1600200">
            <a:lnSpc>
              <a:spcPct val="90000"/>
            </a:lnSpc>
            <a:spcBef>
              <a:spcPct val="0"/>
            </a:spcBef>
            <a:spcAft>
              <a:spcPct val="35000"/>
            </a:spcAft>
            <a:buNone/>
          </a:pPr>
          <a:r>
            <a:rPr lang="en-US" sz="3600" kern="1200"/>
            <a:t>Education : Bachelor's in computer science</a:t>
          </a:r>
        </a:p>
      </dsp:txBody>
      <dsp:txXfrm>
        <a:off x="0" y="1300878"/>
        <a:ext cx="6781800" cy="1298973"/>
      </dsp:txXfrm>
    </dsp:sp>
    <dsp:sp modelId="{4D789623-4285-41CF-AF7E-76976691D883}">
      <dsp:nvSpPr>
        <dsp:cNvPr id="0" name=""/>
        <dsp:cNvSpPr/>
      </dsp:nvSpPr>
      <dsp:spPr>
        <a:xfrm>
          <a:off x="0" y="2599851"/>
          <a:ext cx="6781800"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9AD58AB-270B-402C-BE68-0CF848BC5959}">
      <dsp:nvSpPr>
        <dsp:cNvPr id="0" name=""/>
        <dsp:cNvSpPr/>
      </dsp:nvSpPr>
      <dsp:spPr>
        <a:xfrm>
          <a:off x="0" y="2599851"/>
          <a:ext cx="6781800" cy="1298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ctr" defTabSz="1600200">
            <a:lnSpc>
              <a:spcPct val="90000"/>
            </a:lnSpc>
            <a:spcBef>
              <a:spcPct val="0"/>
            </a:spcBef>
            <a:spcAft>
              <a:spcPct val="35000"/>
            </a:spcAft>
            <a:buNone/>
          </a:pPr>
          <a:r>
            <a:rPr lang="en-US" sz="3600" kern="1200"/>
            <a:t>Location : USA</a:t>
          </a:r>
        </a:p>
      </dsp:txBody>
      <dsp:txXfrm>
        <a:off x="0" y="2599851"/>
        <a:ext cx="6781800" cy="12989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82125-7790-4FBD-8B17-6BF7496C0AB3}">
      <dsp:nvSpPr>
        <dsp:cNvPr id="0" name=""/>
        <dsp:cNvSpPr/>
      </dsp:nvSpPr>
      <dsp:spPr>
        <a:xfrm>
          <a:off x="0" y="1824"/>
          <a:ext cx="687095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50CE2FB0-5BEE-4388-986E-04F03E878127}">
      <dsp:nvSpPr>
        <dsp:cNvPr id="0" name=""/>
        <dsp:cNvSpPr/>
      </dsp:nvSpPr>
      <dsp:spPr>
        <a:xfrm>
          <a:off x="0" y="1824"/>
          <a:ext cx="6870954" cy="12442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ctr" defTabSz="1155700" rtl="0">
            <a:lnSpc>
              <a:spcPct val="90000"/>
            </a:lnSpc>
            <a:spcBef>
              <a:spcPct val="0"/>
            </a:spcBef>
            <a:spcAft>
              <a:spcPct val="35000"/>
            </a:spcAft>
            <a:buNone/>
          </a:pPr>
          <a:r>
            <a:rPr lang="en-US" sz="2600" u="sng" kern="1200"/>
            <a:t>City</a:t>
          </a:r>
          <a:r>
            <a:rPr lang="en-US" sz="2600" kern="1200"/>
            <a:t>: </a:t>
          </a:r>
          <a:r>
            <a:rPr lang="en-US" sz="2600" b="1" kern="1200">
              <a:latin typeface="+mn-lt"/>
            </a:rPr>
            <a:t>Boston</a:t>
          </a:r>
          <a:r>
            <a:rPr lang="en-US" sz="2600" kern="1200">
              <a:latin typeface="Calibri Light" panose="020F0302020204030204"/>
            </a:rPr>
            <a:t> </a:t>
          </a:r>
          <a:r>
            <a:rPr lang="en-US" sz="2600" b="1" kern="1200">
              <a:latin typeface="Calibri Light" panose="020F0302020204030204"/>
            </a:rPr>
            <a:t>(Massachusetts) vs</a:t>
          </a:r>
          <a:r>
            <a:rPr lang="en-US" sz="2600" b="1" kern="1200"/>
            <a:t> Los Angeles</a:t>
          </a:r>
          <a:r>
            <a:rPr lang="en-US" sz="2600" b="1" kern="1200">
              <a:latin typeface="Calibri Light" panose="020F0302020204030204"/>
            </a:rPr>
            <a:t> (California)</a:t>
          </a:r>
          <a:endParaRPr lang="en-US" sz="2600" b="1" kern="1200"/>
        </a:p>
      </dsp:txBody>
      <dsp:txXfrm>
        <a:off x="0" y="1824"/>
        <a:ext cx="6870954" cy="1244286"/>
      </dsp:txXfrm>
    </dsp:sp>
    <dsp:sp modelId="{63A5A3CA-45EF-450D-811A-716B1FD42A87}">
      <dsp:nvSpPr>
        <dsp:cNvPr id="0" name=""/>
        <dsp:cNvSpPr/>
      </dsp:nvSpPr>
      <dsp:spPr>
        <a:xfrm>
          <a:off x="0" y="1246110"/>
          <a:ext cx="687095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E5A6668-E436-4810-BF35-769718646EEA}">
      <dsp:nvSpPr>
        <dsp:cNvPr id="0" name=""/>
        <dsp:cNvSpPr/>
      </dsp:nvSpPr>
      <dsp:spPr>
        <a:xfrm>
          <a:off x="0" y="1246110"/>
          <a:ext cx="6870954" cy="12442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ctr" defTabSz="1155700">
            <a:lnSpc>
              <a:spcPct val="90000"/>
            </a:lnSpc>
            <a:spcBef>
              <a:spcPct val="0"/>
            </a:spcBef>
            <a:spcAft>
              <a:spcPct val="35000"/>
            </a:spcAft>
            <a:buNone/>
          </a:pPr>
          <a:r>
            <a:rPr lang="en-US" sz="2600" u="sng" kern="1200"/>
            <a:t>Education</a:t>
          </a:r>
          <a:r>
            <a:rPr lang="en-US" sz="2600" kern="1200"/>
            <a:t>: </a:t>
          </a:r>
          <a:r>
            <a:rPr lang="en-US" sz="2600" b="1" kern="1200">
              <a:latin typeface="+mn-lt"/>
            </a:rPr>
            <a:t>Bachelor's</a:t>
          </a:r>
          <a:r>
            <a:rPr lang="en-US" sz="2600" b="1" kern="1200"/>
            <a:t> </a:t>
          </a:r>
          <a:r>
            <a:rPr lang="en-US" sz="2600" b="1" kern="1200">
              <a:latin typeface="+mj-lt"/>
            </a:rPr>
            <a:t>in computer science vs </a:t>
          </a:r>
          <a:r>
            <a:rPr lang="en-US" sz="2600" b="1" kern="1200">
              <a:latin typeface="+mn-lt"/>
            </a:rPr>
            <a:t>Bachelor's + Master's </a:t>
          </a:r>
          <a:r>
            <a:rPr lang="en-US" sz="2600" b="1" kern="1200">
              <a:latin typeface="+mj-lt"/>
            </a:rPr>
            <a:t>in computer science</a:t>
          </a:r>
        </a:p>
      </dsp:txBody>
      <dsp:txXfrm>
        <a:off x="0" y="1246110"/>
        <a:ext cx="6870954" cy="1244286"/>
      </dsp:txXfrm>
    </dsp:sp>
    <dsp:sp modelId="{43B7836D-95B1-4436-BF2D-CD4D6297B8C3}">
      <dsp:nvSpPr>
        <dsp:cNvPr id="0" name=""/>
        <dsp:cNvSpPr/>
      </dsp:nvSpPr>
      <dsp:spPr>
        <a:xfrm>
          <a:off x="0" y="2490396"/>
          <a:ext cx="687095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C7BEF271-0FD9-4DD6-8B6B-1A1B33FB211F}">
      <dsp:nvSpPr>
        <dsp:cNvPr id="0" name=""/>
        <dsp:cNvSpPr/>
      </dsp:nvSpPr>
      <dsp:spPr>
        <a:xfrm>
          <a:off x="0" y="2490396"/>
          <a:ext cx="6870954" cy="12442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ctr" defTabSz="1155700">
            <a:lnSpc>
              <a:spcPct val="90000"/>
            </a:lnSpc>
            <a:spcBef>
              <a:spcPct val="0"/>
            </a:spcBef>
            <a:spcAft>
              <a:spcPct val="35000"/>
            </a:spcAft>
            <a:buNone/>
          </a:pPr>
          <a:r>
            <a:rPr lang="en-US" sz="2600" u="sng" kern="1200"/>
            <a:t>Stock investment</a:t>
          </a:r>
          <a:r>
            <a:rPr lang="en-US" sz="2600" kern="1200"/>
            <a:t>: </a:t>
          </a:r>
          <a:r>
            <a:rPr lang="en-US" sz="2600" b="1" kern="1200">
              <a:latin typeface="+mn-lt"/>
            </a:rPr>
            <a:t>No investment </a:t>
          </a:r>
          <a:r>
            <a:rPr lang="en-US" sz="2600" b="1" kern="1200">
              <a:latin typeface="+mj-lt"/>
            </a:rPr>
            <a:t>vs </a:t>
          </a:r>
          <a:r>
            <a:rPr lang="en-US" sz="2600" b="1" kern="1200">
              <a:latin typeface="+mn-lt"/>
            </a:rPr>
            <a:t>Low Return </a:t>
          </a:r>
          <a:r>
            <a:rPr lang="en-US" sz="2600" b="1" kern="1200">
              <a:latin typeface="+mj-lt"/>
            </a:rPr>
            <a:t>on investment vs </a:t>
          </a:r>
          <a:r>
            <a:rPr lang="en-US" sz="2600" b="1" kern="1200">
              <a:latin typeface="+mn-lt"/>
            </a:rPr>
            <a:t>High Return </a:t>
          </a:r>
          <a:r>
            <a:rPr lang="en-US" sz="2600" b="1" kern="1200">
              <a:latin typeface="+mj-lt"/>
            </a:rPr>
            <a:t>on investment</a:t>
          </a:r>
        </a:p>
      </dsp:txBody>
      <dsp:txXfrm>
        <a:off x="0" y="2490396"/>
        <a:ext cx="6870954" cy="124428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5AC2E-7893-4434-9AF8-939B43B6C505}" type="datetimeFigureOut">
              <a:rPr lang="en-US" smtClean="0"/>
              <a:t>4/12/2023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102AE6-F017-4854-B7B4-FC2D7628D0F1}" type="slidenum">
              <a:rPr lang="en-US" smtClean="0"/>
              <a:t>‹#›</a:t>
            </a:fld>
            <a:endParaRPr lang="en-US"/>
          </a:p>
        </p:txBody>
      </p:sp>
    </p:spTree>
    <p:extLst>
      <p:ext uri="{BB962C8B-B14F-4D97-AF65-F5344CB8AC3E}">
        <p14:creationId xmlns:p14="http://schemas.microsoft.com/office/powerpoint/2010/main" val="3464038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2a7a0060c3_2_19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rehan</a:t>
            </a:r>
            <a:endParaRPr/>
          </a:p>
        </p:txBody>
      </p:sp>
      <p:sp>
        <p:nvSpPr>
          <p:cNvPr id="270" name="Google Shape;270;g22a7a0060c3_2_1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2a7a0060c3_2_18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rehan</a:t>
            </a:r>
            <a:endParaRPr/>
          </a:p>
        </p:txBody>
      </p:sp>
      <p:sp>
        <p:nvSpPr>
          <p:cNvPr id="262" name="Google Shape;262;g22a7a0060c3_2_1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2a7b7dcb35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2a7b7dcb35_2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rehan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2a7b7dcb35_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2a7b7dcb35_2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rehan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471409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88052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42327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15015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08874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4/12/2023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38569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4/12/2023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31698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4/12/2023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20194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95348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91128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6476608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4/12/2023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281291805"/>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eobrava.wordpress.com/2015/09/11/digital-marketing-services-will-reach-120-billion-by-2020/"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hyperlink" Target="https://soundsandcolours.com/subjects/travel/stocks-in-latin-america-what-you-need-to-know-47748/" TargetMode="External"/><Relationship Id="rId7" Type="http://schemas.openxmlformats.org/officeDocument/2006/relationships/hyperlink" Target="http://aponderingmind.org/2013/04/25/boston-skyline-2/" TargetMode="External"/><Relationship Id="rId12" Type="http://schemas.microsoft.com/office/2007/relationships/diagramDrawing" Target="../diagrams/drawing2.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7.jpeg"/><Relationship Id="rId11" Type="http://schemas.openxmlformats.org/officeDocument/2006/relationships/diagramColors" Target="../diagrams/colors2.xml"/><Relationship Id="rId5" Type="http://schemas.openxmlformats.org/officeDocument/2006/relationships/hyperlink" Target="https://scherlund.blogspot.com/2020/07/top-5-computer-science-colleges-in.html" TargetMode="External"/><Relationship Id="rId10" Type="http://schemas.openxmlformats.org/officeDocument/2006/relationships/diagramQuickStyle" Target="../diagrams/quickStyle2.xml"/><Relationship Id="rId4" Type="http://schemas.openxmlformats.org/officeDocument/2006/relationships/image" Target="../media/image6.jpeg"/><Relationship Id="rId9"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6A9A7-573B-85E8-8EF1-E0501B5AB532}"/>
              </a:ext>
            </a:extLst>
          </p:cNvPr>
          <p:cNvSpPr>
            <a:spLocks noGrp="1"/>
          </p:cNvSpPr>
          <p:nvPr>
            <p:ph type="title"/>
          </p:nvPr>
        </p:nvSpPr>
        <p:spPr>
          <a:xfrm>
            <a:off x="6517283" y="1293962"/>
            <a:ext cx="4988916" cy="1488952"/>
          </a:xfrm>
        </p:spPr>
        <p:txBody>
          <a:bodyPr anchor="b">
            <a:normAutofit/>
          </a:bodyPr>
          <a:lstStyle/>
          <a:p>
            <a:pPr algn="ctr"/>
            <a:r>
              <a:rPr lang="en-US" u="sng">
                <a:latin typeface="Aharoni"/>
                <a:cs typeface="Angsana New"/>
              </a:rPr>
              <a:t>Financial Analysis of an Engineer</a:t>
            </a:r>
            <a:endParaRPr lang="en-US" u="sng"/>
          </a:p>
        </p:txBody>
      </p:sp>
      <p:sp>
        <p:nvSpPr>
          <p:cNvPr id="9" name="Content Placeholder 8">
            <a:extLst>
              <a:ext uri="{FF2B5EF4-FFF2-40B4-BE49-F238E27FC236}">
                <a16:creationId xmlns:a16="http://schemas.microsoft.com/office/drawing/2014/main" id="{8E903241-16C0-2DE1-F7B1-4BED816D18CC}"/>
              </a:ext>
            </a:extLst>
          </p:cNvPr>
          <p:cNvSpPr>
            <a:spLocks noGrp="1"/>
          </p:cNvSpPr>
          <p:nvPr>
            <p:ph idx="1"/>
          </p:nvPr>
        </p:nvSpPr>
        <p:spPr>
          <a:xfrm>
            <a:off x="7137561" y="3191774"/>
            <a:ext cx="3748361" cy="3063758"/>
          </a:xfrm>
        </p:spPr>
        <p:txBody>
          <a:bodyPr vert="horz" lIns="91440" tIns="45720" rIns="91440" bIns="45720" rtlCol="0">
            <a:normAutofit/>
          </a:bodyPr>
          <a:lstStyle/>
          <a:p>
            <a:pPr algn="ctr">
              <a:lnSpc>
                <a:spcPct val="100000"/>
              </a:lnSpc>
              <a:buNone/>
            </a:pPr>
            <a:r>
              <a:rPr lang="en-US" sz="1700">
                <a:ea typeface="+mn-lt"/>
                <a:cs typeface="+mn-lt"/>
              </a:rPr>
              <a:t>Team 8: </a:t>
            </a:r>
            <a:endParaRPr lang="en-US" sz="1700"/>
          </a:p>
          <a:p>
            <a:pPr algn="ctr">
              <a:lnSpc>
                <a:spcPct val="100000"/>
              </a:lnSpc>
              <a:buNone/>
            </a:pPr>
            <a:r>
              <a:rPr lang="en-US" sz="1700">
                <a:ea typeface="+mn-lt"/>
                <a:cs typeface="+mn-lt"/>
              </a:rPr>
              <a:t>•Simran Bhatia</a:t>
            </a:r>
            <a:endParaRPr lang="en-US" sz="1700"/>
          </a:p>
          <a:p>
            <a:pPr algn="ctr">
              <a:lnSpc>
                <a:spcPct val="100000"/>
              </a:lnSpc>
              <a:buNone/>
            </a:pPr>
            <a:r>
              <a:rPr lang="en-US" sz="1700">
                <a:ea typeface="+mn-lt"/>
                <a:cs typeface="+mn-lt"/>
              </a:rPr>
              <a:t>•Saksham Saxena</a:t>
            </a:r>
            <a:endParaRPr lang="en-US" sz="1700"/>
          </a:p>
          <a:p>
            <a:pPr algn="ctr">
              <a:lnSpc>
                <a:spcPct val="100000"/>
              </a:lnSpc>
              <a:buNone/>
            </a:pPr>
            <a:r>
              <a:rPr lang="en-US" sz="1700">
                <a:ea typeface="+mn-lt"/>
                <a:cs typeface="+mn-lt"/>
              </a:rPr>
              <a:t>•</a:t>
            </a:r>
            <a:r>
              <a:rPr lang="en-US" sz="1700" err="1">
                <a:ea typeface="+mn-lt"/>
                <a:cs typeface="+mn-lt"/>
              </a:rPr>
              <a:t>Sachin</a:t>
            </a:r>
            <a:r>
              <a:rPr lang="en-US" sz="1700">
                <a:ea typeface="+mn-lt"/>
                <a:cs typeface="+mn-lt"/>
              </a:rPr>
              <a:t> </a:t>
            </a:r>
            <a:r>
              <a:rPr lang="en-US" sz="1700" err="1">
                <a:ea typeface="+mn-lt"/>
                <a:cs typeface="+mn-lt"/>
              </a:rPr>
              <a:t>Gahane</a:t>
            </a:r>
            <a:endParaRPr lang="en-US" sz="1700"/>
          </a:p>
          <a:p>
            <a:pPr algn="ctr">
              <a:lnSpc>
                <a:spcPct val="100000"/>
              </a:lnSpc>
              <a:buNone/>
            </a:pPr>
            <a:r>
              <a:rPr lang="en-US" sz="1700">
                <a:ea typeface="+mn-lt"/>
                <a:cs typeface="+mn-lt"/>
              </a:rPr>
              <a:t>•Kaustubh Khedekar</a:t>
            </a:r>
            <a:endParaRPr lang="en-US" sz="1700"/>
          </a:p>
          <a:p>
            <a:pPr algn="ctr">
              <a:lnSpc>
                <a:spcPct val="100000"/>
              </a:lnSpc>
              <a:buNone/>
            </a:pPr>
            <a:r>
              <a:rPr lang="en-US" sz="1700">
                <a:ea typeface="+mn-lt"/>
                <a:cs typeface="+mn-lt"/>
              </a:rPr>
              <a:t>•</a:t>
            </a:r>
            <a:r>
              <a:rPr lang="en-US" sz="1700" err="1">
                <a:ea typeface="+mn-lt"/>
                <a:cs typeface="+mn-lt"/>
              </a:rPr>
              <a:t>Rehan</a:t>
            </a:r>
            <a:r>
              <a:rPr lang="en-US" sz="1700">
                <a:ea typeface="+mn-lt"/>
                <a:cs typeface="+mn-lt"/>
              </a:rPr>
              <a:t> Ahmed</a:t>
            </a:r>
            <a:endParaRPr lang="en-US" sz="1700"/>
          </a:p>
          <a:p>
            <a:pPr algn="ctr">
              <a:lnSpc>
                <a:spcPct val="100000"/>
              </a:lnSpc>
              <a:buNone/>
            </a:pPr>
            <a:r>
              <a:rPr lang="en-US" sz="1700">
                <a:ea typeface="+mn-lt"/>
                <a:cs typeface="+mn-lt"/>
              </a:rPr>
              <a:t>•Rahul </a:t>
            </a:r>
            <a:r>
              <a:rPr lang="en-US" sz="1700" err="1">
                <a:ea typeface="+mn-lt"/>
                <a:cs typeface="+mn-lt"/>
              </a:rPr>
              <a:t>Kotikalpudi</a:t>
            </a:r>
            <a:endParaRPr lang="en-US" sz="1700"/>
          </a:p>
          <a:p>
            <a:pPr marL="0" indent="0">
              <a:lnSpc>
                <a:spcPct val="100000"/>
              </a:lnSpc>
              <a:buNone/>
            </a:pPr>
            <a:endParaRPr lang="en-US" sz="1700"/>
          </a:p>
        </p:txBody>
      </p:sp>
      <p:pic>
        <p:nvPicPr>
          <p:cNvPr id="4" name="Picture 4" descr="Diagram&#10;&#10;Description automatically generated">
            <a:extLst>
              <a:ext uri="{FF2B5EF4-FFF2-40B4-BE49-F238E27FC236}">
                <a16:creationId xmlns:a16="http://schemas.microsoft.com/office/drawing/2014/main" id="{17F312ED-CC76-A04B-2DB6-8E7FBCD1ED92}"/>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4451" r="1539" b="-1"/>
          <a:stretch/>
        </p:blipFill>
        <p:spPr>
          <a:xfrm>
            <a:off x="594359" y="596643"/>
            <a:ext cx="5555999" cy="5658889"/>
          </a:xfrm>
          <a:prstGeom prst="rect">
            <a:avLst/>
          </a:prstGeom>
        </p:spPr>
      </p:pic>
    </p:spTree>
    <p:extLst>
      <p:ext uri="{BB962C8B-B14F-4D97-AF65-F5344CB8AC3E}">
        <p14:creationId xmlns:p14="http://schemas.microsoft.com/office/powerpoint/2010/main" val="2411395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7BD03C23-847F-148C-9621-459BDF4AE0D6}"/>
              </a:ext>
            </a:extLst>
          </p:cNvPr>
          <p:cNvSpPr txBox="1"/>
          <p:nvPr/>
        </p:nvSpPr>
        <p:spPr>
          <a:xfrm>
            <a:off x="-1651137" y="101445"/>
            <a:ext cx="5457588" cy="815940"/>
          </a:xfrm>
          <a:prstGeom prst="ellipse">
            <a:avLst/>
          </a:prstGeom>
        </p:spPr>
        <p:txBody>
          <a:bodyPr vert="horz" lIns="91440" tIns="45720" rIns="91440" bIns="45720" rtlCol="0" anchor="b">
            <a:normAutofit fontScale="92500" lnSpcReduction="20000"/>
          </a:bodyPr>
          <a:lstStyle/>
          <a:p>
            <a:pPr algn="ctr">
              <a:lnSpc>
                <a:spcPct val="90000"/>
              </a:lnSpc>
              <a:spcBef>
                <a:spcPct val="0"/>
              </a:spcBef>
              <a:spcAft>
                <a:spcPts val="600"/>
              </a:spcAft>
            </a:pPr>
            <a:r>
              <a:rPr lang="en-US" sz="4400">
                <a:latin typeface="+mj-lt"/>
                <a:ea typeface="+mj-ea"/>
                <a:cs typeface="Calibri Light"/>
              </a:rPr>
              <a:t>Salary</a:t>
            </a:r>
          </a:p>
        </p:txBody>
      </p:sp>
      <p:pic>
        <p:nvPicPr>
          <p:cNvPr id="6" name="Picture 6" descr="Table&#10;&#10;Description automatically generated">
            <a:extLst>
              <a:ext uri="{FF2B5EF4-FFF2-40B4-BE49-F238E27FC236}">
                <a16:creationId xmlns:a16="http://schemas.microsoft.com/office/drawing/2014/main" id="{C114C7D0-97F5-41E0-5E23-8A65687A75A8}"/>
              </a:ext>
            </a:extLst>
          </p:cNvPr>
          <p:cNvPicPr>
            <a:picLocks noGrp="1" noChangeAspect="1"/>
          </p:cNvPicPr>
          <p:nvPr>
            <p:ph idx="1"/>
          </p:nvPr>
        </p:nvPicPr>
        <p:blipFill>
          <a:blip r:embed="rId2"/>
          <a:stretch>
            <a:fillRect/>
          </a:stretch>
        </p:blipFill>
        <p:spPr>
          <a:xfrm>
            <a:off x="5803067" y="1102791"/>
            <a:ext cx="5442484" cy="5083649"/>
          </a:xfrm>
        </p:spPr>
      </p:pic>
      <p:pic>
        <p:nvPicPr>
          <p:cNvPr id="7" name="Picture 7">
            <a:extLst>
              <a:ext uri="{FF2B5EF4-FFF2-40B4-BE49-F238E27FC236}">
                <a16:creationId xmlns:a16="http://schemas.microsoft.com/office/drawing/2014/main" id="{E344C53B-229A-06BA-A785-A32E7DB8CBA3}"/>
              </a:ext>
            </a:extLst>
          </p:cNvPr>
          <p:cNvPicPr>
            <a:picLocks noChangeAspect="1"/>
          </p:cNvPicPr>
          <p:nvPr/>
        </p:nvPicPr>
        <p:blipFill>
          <a:blip r:embed="rId3"/>
          <a:stretch>
            <a:fillRect/>
          </a:stretch>
        </p:blipFill>
        <p:spPr>
          <a:xfrm>
            <a:off x="459179" y="2334333"/>
            <a:ext cx="4544290" cy="2535697"/>
          </a:xfrm>
          <a:prstGeom prst="rect">
            <a:avLst/>
          </a:prstGeom>
        </p:spPr>
      </p:pic>
      <p:pic>
        <p:nvPicPr>
          <p:cNvPr id="8" name="Picture 8" descr="Shape, arrow&#10;&#10;Description automatically generated">
            <a:extLst>
              <a:ext uri="{FF2B5EF4-FFF2-40B4-BE49-F238E27FC236}">
                <a16:creationId xmlns:a16="http://schemas.microsoft.com/office/drawing/2014/main" id="{BF208A65-E403-CB76-6CBC-082FF1ABF734}"/>
              </a:ext>
            </a:extLst>
          </p:cNvPr>
          <p:cNvPicPr>
            <a:picLocks noChangeAspect="1"/>
          </p:cNvPicPr>
          <p:nvPr/>
        </p:nvPicPr>
        <p:blipFill>
          <a:blip r:embed="rId4"/>
          <a:stretch>
            <a:fillRect/>
          </a:stretch>
        </p:blipFill>
        <p:spPr>
          <a:xfrm rot="2460000">
            <a:off x="5650119" y="845869"/>
            <a:ext cx="1129270" cy="1009898"/>
          </a:xfrm>
          <a:prstGeom prst="rect">
            <a:avLst/>
          </a:prstGeom>
        </p:spPr>
      </p:pic>
      <p:sp>
        <p:nvSpPr>
          <p:cNvPr id="9" name="TextBox 8">
            <a:extLst>
              <a:ext uri="{FF2B5EF4-FFF2-40B4-BE49-F238E27FC236}">
                <a16:creationId xmlns:a16="http://schemas.microsoft.com/office/drawing/2014/main" id="{1ECF2DF5-8A53-901E-B5FF-E0D89BDBEF08}"/>
              </a:ext>
            </a:extLst>
          </p:cNvPr>
          <p:cNvSpPr txBox="1"/>
          <p:nvPr/>
        </p:nvSpPr>
        <p:spPr>
          <a:xfrm>
            <a:off x="5700155" y="21276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cs typeface="Calibri"/>
              </a:rPr>
              <a:t>Alternatives</a:t>
            </a:r>
            <a:endParaRPr lang="en-US" sz="2400"/>
          </a:p>
        </p:txBody>
      </p:sp>
    </p:spTree>
    <p:extLst>
      <p:ext uri="{BB962C8B-B14F-4D97-AF65-F5344CB8AC3E}">
        <p14:creationId xmlns:p14="http://schemas.microsoft.com/office/powerpoint/2010/main" val="2938707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36" name="Rectangle 31">
            <a:extLst>
              <a:ext uri="{FF2B5EF4-FFF2-40B4-BE49-F238E27FC236}">
                <a16:creationId xmlns:a16="http://schemas.microsoft.com/office/drawing/2014/main" id="{98DED6BC-9A3E-48D4-AD7C-A56D63F54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3">
            <a:extLst>
              <a:ext uri="{FF2B5EF4-FFF2-40B4-BE49-F238E27FC236}">
                <a16:creationId xmlns:a16="http://schemas.microsoft.com/office/drawing/2014/main" id="{6B6E033A-DB2E-49B8-B600-B38E0C280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3235" y="1371600"/>
            <a:ext cx="4529312" cy="3589977"/>
          </a:xfrm>
          <a:custGeom>
            <a:avLst/>
            <a:gdLst>
              <a:gd name="connsiteX0" fmla="*/ 5462602 w 5470628"/>
              <a:gd name="connsiteY0" fmla="*/ 1413608 h 3193741"/>
              <a:gd name="connsiteX1" fmla="*/ 5465724 w 5470628"/>
              <a:gd name="connsiteY1" fmla="*/ 1421881 h 3193741"/>
              <a:gd name="connsiteX2" fmla="*/ 5465025 w 5470628"/>
              <a:gd name="connsiteY2" fmla="*/ 1466556 h 3193741"/>
              <a:gd name="connsiteX3" fmla="*/ 5463208 w 5470628"/>
              <a:gd name="connsiteY3" fmla="*/ 1466226 h 3193741"/>
              <a:gd name="connsiteX4" fmla="*/ 5463242 w 5470628"/>
              <a:gd name="connsiteY4" fmla="*/ 1451866 h 3193741"/>
              <a:gd name="connsiteX5" fmla="*/ 5462894 w 5470628"/>
              <a:gd name="connsiteY5" fmla="*/ 1423194 h 3193741"/>
              <a:gd name="connsiteX6" fmla="*/ 5461417 w 5470628"/>
              <a:gd name="connsiteY6" fmla="*/ 1391849 h 3193741"/>
              <a:gd name="connsiteX7" fmla="*/ 5462246 w 5470628"/>
              <a:gd name="connsiteY7" fmla="*/ 1401944 h 3193741"/>
              <a:gd name="connsiteX8" fmla="*/ 5462602 w 5470628"/>
              <a:gd name="connsiteY8" fmla="*/ 1413608 h 3193741"/>
              <a:gd name="connsiteX9" fmla="*/ 5459078 w 5470628"/>
              <a:gd name="connsiteY9" fmla="*/ 1404268 h 3193741"/>
              <a:gd name="connsiteX10" fmla="*/ 5460137 w 5470628"/>
              <a:gd name="connsiteY10" fmla="*/ 1393780 h 3193741"/>
              <a:gd name="connsiteX11" fmla="*/ 5461417 w 5470628"/>
              <a:gd name="connsiteY11" fmla="*/ 1391849 h 3193741"/>
              <a:gd name="connsiteX12" fmla="*/ 614271 w 5470628"/>
              <a:gd name="connsiteY12" fmla="*/ 1052206 h 3193741"/>
              <a:gd name="connsiteX13" fmla="*/ 611497 w 5470628"/>
              <a:gd name="connsiteY13" fmla="*/ 1055389 h 3193741"/>
              <a:gd name="connsiteX14" fmla="*/ 630277 w 5470628"/>
              <a:gd name="connsiteY14" fmla="*/ 1065215 h 3193741"/>
              <a:gd name="connsiteX15" fmla="*/ 651856 w 5470628"/>
              <a:gd name="connsiteY15" fmla="*/ 1067584 h 3193741"/>
              <a:gd name="connsiteX16" fmla="*/ 614271 w 5470628"/>
              <a:gd name="connsiteY16" fmla="*/ 1052206 h 3193741"/>
              <a:gd name="connsiteX17" fmla="*/ 810628 w 5470628"/>
              <a:gd name="connsiteY17" fmla="*/ 695550 h 3193741"/>
              <a:gd name="connsiteX18" fmla="*/ 1033084 w 5470628"/>
              <a:gd name="connsiteY18" fmla="*/ 791270 h 3193741"/>
              <a:gd name="connsiteX19" fmla="*/ 1036153 w 5470628"/>
              <a:gd name="connsiteY19" fmla="*/ 788050 h 3193741"/>
              <a:gd name="connsiteX20" fmla="*/ 810628 w 5470628"/>
              <a:gd name="connsiteY20" fmla="*/ 695550 h 3193741"/>
              <a:gd name="connsiteX21" fmla="*/ 4850908 w 5470628"/>
              <a:gd name="connsiteY21" fmla="*/ 727 h 3193741"/>
              <a:gd name="connsiteX22" fmla="*/ 4858584 w 5470628"/>
              <a:gd name="connsiteY22" fmla="*/ 13795 h 3193741"/>
              <a:gd name="connsiteX23" fmla="*/ 4843408 w 5470628"/>
              <a:gd name="connsiteY23" fmla="*/ 37224 h 3193741"/>
              <a:gd name="connsiteX24" fmla="*/ 4871062 w 5470628"/>
              <a:gd name="connsiteY24" fmla="*/ 78954 h 3193741"/>
              <a:gd name="connsiteX25" fmla="*/ 4989038 w 5470628"/>
              <a:gd name="connsiteY25" fmla="*/ 66799 h 3193741"/>
              <a:gd name="connsiteX26" fmla="*/ 5002636 w 5470628"/>
              <a:gd name="connsiteY26" fmla="*/ 79388 h 3193741"/>
              <a:gd name="connsiteX27" fmla="*/ 5008332 w 5470628"/>
              <a:gd name="connsiteY27" fmla="*/ 140859 h 3193741"/>
              <a:gd name="connsiteX28" fmla="*/ 5014326 w 5470628"/>
              <a:gd name="connsiteY28" fmla="*/ 155555 h 3193741"/>
              <a:gd name="connsiteX29" fmla="*/ 5030704 w 5470628"/>
              <a:gd name="connsiteY29" fmla="*/ 221190 h 3193741"/>
              <a:gd name="connsiteX30" fmla="*/ 5097262 w 5470628"/>
              <a:gd name="connsiteY30" fmla="*/ 317759 h 3193741"/>
              <a:gd name="connsiteX31" fmla="*/ 5165084 w 5470628"/>
              <a:gd name="connsiteY31" fmla="*/ 373367 h 3193741"/>
              <a:gd name="connsiteX32" fmla="*/ 5174137 w 5470628"/>
              <a:gd name="connsiteY32" fmla="*/ 389353 h 3193741"/>
              <a:gd name="connsiteX33" fmla="*/ 5192507 w 5470628"/>
              <a:gd name="connsiteY33" fmla="*/ 453561 h 3193741"/>
              <a:gd name="connsiteX34" fmla="*/ 5187160 w 5470628"/>
              <a:gd name="connsiteY34" fmla="*/ 467732 h 3193741"/>
              <a:gd name="connsiteX35" fmla="*/ 5160106 w 5470628"/>
              <a:gd name="connsiteY35" fmla="*/ 486904 h 3193741"/>
              <a:gd name="connsiteX36" fmla="*/ 5138948 w 5470628"/>
              <a:gd name="connsiteY36" fmla="*/ 528614 h 3193741"/>
              <a:gd name="connsiteX37" fmla="*/ 5097016 w 5470628"/>
              <a:gd name="connsiteY37" fmla="*/ 589923 h 3193741"/>
              <a:gd name="connsiteX38" fmla="*/ 5075869 w 5470628"/>
              <a:gd name="connsiteY38" fmla="*/ 608381 h 3193741"/>
              <a:gd name="connsiteX39" fmla="*/ 5093172 w 5470628"/>
              <a:gd name="connsiteY39" fmla="*/ 618385 h 3193741"/>
              <a:gd name="connsiteX40" fmla="*/ 5153518 w 5470628"/>
              <a:gd name="connsiteY40" fmla="*/ 687474 h 3193741"/>
              <a:gd name="connsiteX41" fmla="*/ 5074984 w 5470628"/>
              <a:gd name="connsiteY41" fmla="*/ 776941 h 3193741"/>
              <a:gd name="connsiteX42" fmla="*/ 5033348 w 5470628"/>
              <a:gd name="connsiteY42" fmla="*/ 805473 h 3193741"/>
              <a:gd name="connsiteX43" fmla="*/ 5116847 w 5470628"/>
              <a:gd name="connsiteY43" fmla="*/ 803426 h 3193741"/>
              <a:gd name="connsiteX44" fmla="*/ 5147902 w 5470628"/>
              <a:gd name="connsiteY44" fmla="*/ 833118 h 3193741"/>
              <a:gd name="connsiteX45" fmla="*/ 5161665 w 5470628"/>
              <a:gd name="connsiteY45" fmla="*/ 848297 h 3193741"/>
              <a:gd name="connsiteX46" fmla="*/ 5246520 w 5470628"/>
              <a:gd name="connsiteY46" fmla="*/ 942412 h 3193741"/>
              <a:gd name="connsiteX47" fmla="*/ 5235368 w 5470628"/>
              <a:gd name="connsiteY47" fmla="*/ 972946 h 3193741"/>
              <a:gd name="connsiteX48" fmla="*/ 5113739 w 5470628"/>
              <a:gd name="connsiteY48" fmla="*/ 1128845 h 3193741"/>
              <a:gd name="connsiteX49" fmla="*/ 5255034 w 5470628"/>
              <a:gd name="connsiteY49" fmla="*/ 1151117 h 3193741"/>
              <a:gd name="connsiteX50" fmla="*/ 5267513 w 5470628"/>
              <a:gd name="connsiteY50" fmla="*/ 1216275 h 3193741"/>
              <a:gd name="connsiteX51" fmla="*/ 5343113 w 5470628"/>
              <a:gd name="connsiteY51" fmla="*/ 1281854 h 3193741"/>
              <a:gd name="connsiteX52" fmla="*/ 5452014 w 5470628"/>
              <a:gd name="connsiteY52" fmla="*/ 1385543 h 3193741"/>
              <a:gd name="connsiteX53" fmla="*/ 5459078 w 5470628"/>
              <a:gd name="connsiteY53" fmla="*/ 1404268 h 3193741"/>
              <a:gd name="connsiteX54" fmla="*/ 5458838 w 5470628"/>
              <a:gd name="connsiteY54" fmla="*/ 1406644 h 3193741"/>
              <a:gd name="connsiteX55" fmla="*/ 5455752 w 5470628"/>
              <a:gd name="connsiteY55" fmla="*/ 1450751 h 3193741"/>
              <a:gd name="connsiteX56" fmla="*/ 5454594 w 5470628"/>
              <a:gd name="connsiteY56" fmla="*/ 1464662 h 3193741"/>
              <a:gd name="connsiteX57" fmla="*/ 5447215 w 5470628"/>
              <a:gd name="connsiteY57" fmla="*/ 1463321 h 3193741"/>
              <a:gd name="connsiteX58" fmla="*/ 5433934 w 5470628"/>
              <a:gd name="connsiteY58" fmla="*/ 1458428 h 3193741"/>
              <a:gd name="connsiteX59" fmla="*/ 5424276 w 5470628"/>
              <a:gd name="connsiteY59" fmla="*/ 1477014 h 3193741"/>
              <a:gd name="connsiteX60" fmla="*/ 5444628 w 5470628"/>
              <a:gd name="connsiteY60" fmla="*/ 1511562 h 3193741"/>
              <a:gd name="connsiteX61" fmla="*/ 5453752 w 5470628"/>
              <a:gd name="connsiteY61" fmla="*/ 1474786 h 3193741"/>
              <a:gd name="connsiteX62" fmla="*/ 5454594 w 5470628"/>
              <a:gd name="connsiteY62" fmla="*/ 1464662 h 3193741"/>
              <a:gd name="connsiteX63" fmla="*/ 5463208 w 5470628"/>
              <a:gd name="connsiteY63" fmla="*/ 1466226 h 3193741"/>
              <a:gd name="connsiteX64" fmla="*/ 5463164 w 5470628"/>
              <a:gd name="connsiteY64" fmla="*/ 1484226 h 3193741"/>
              <a:gd name="connsiteX65" fmla="*/ 5456160 w 5470628"/>
              <a:gd name="connsiteY65" fmla="*/ 1575885 h 3193741"/>
              <a:gd name="connsiteX66" fmla="*/ 5345636 w 5470628"/>
              <a:gd name="connsiteY66" fmla="*/ 1714543 h 3193741"/>
              <a:gd name="connsiteX67" fmla="*/ 5251319 w 5470628"/>
              <a:gd name="connsiteY67" fmla="*/ 1775792 h 3193741"/>
              <a:gd name="connsiteX68" fmla="*/ 5043512 w 5470628"/>
              <a:gd name="connsiteY68" fmla="*/ 2027305 h 3193741"/>
              <a:gd name="connsiteX69" fmla="*/ 4978144 w 5470628"/>
              <a:gd name="connsiteY69" fmla="*/ 2108535 h 3193741"/>
              <a:gd name="connsiteX70" fmla="*/ 5031476 w 5470628"/>
              <a:gd name="connsiteY70" fmla="*/ 2128173 h 3193741"/>
              <a:gd name="connsiteX71" fmla="*/ 4937389 w 5470628"/>
              <a:gd name="connsiteY71" fmla="*/ 2216441 h 3193741"/>
              <a:gd name="connsiteX72" fmla="*/ 4826122 w 5470628"/>
              <a:gd name="connsiteY72" fmla="*/ 2315331 h 3193741"/>
              <a:gd name="connsiteX73" fmla="*/ 2544647 w 5470628"/>
              <a:gd name="connsiteY73" fmla="*/ 3190975 h 3193741"/>
              <a:gd name="connsiteX74" fmla="*/ 1328257 w 5470628"/>
              <a:gd name="connsiteY74" fmla="*/ 3153006 h 3193741"/>
              <a:gd name="connsiteX75" fmla="*/ 977943 w 5470628"/>
              <a:gd name="connsiteY75" fmla="*/ 3082502 h 3193741"/>
              <a:gd name="connsiteX76" fmla="*/ 854473 w 5470628"/>
              <a:gd name="connsiteY76" fmla="*/ 2994250 h 3193741"/>
              <a:gd name="connsiteX77" fmla="*/ 811593 w 5470628"/>
              <a:gd name="connsiteY77" fmla="*/ 2970498 h 3193741"/>
              <a:gd name="connsiteX78" fmla="*/ 707024 w 5470628"/>
              <a:gd name="connsiteY78" fmla="*/ 2945439 h 3193741"/>
              <a:gd name="connsiteX79" fmla="*/ 523487 w 5470628"/>
              <a:gd name="connsiteY79" fmla="*/ 2886053 h 3193741"/>
              <a:gd name="connsiteX80" fmla="*/ 587884 w 5470628"/>
              <a:gd name="connsiteY80" fmla="*/ 2859746 h 3193741"/>
              <a:gd name="connsiteX81" fmla="*/ 779426 w 5470628"/>
              <a:gd name="connsiteY81" fmla="*/ 2885897 h 3193741"/>
              <a:gd name="connsiteX82" fmla="*/ 917288 w 5470628"/>
              <a:gd name="connsiteY82" fmla="*/ 2882248 h 3193741"/>
              <a:gd name="connsiteX83" fmla="*/ 718684 w 5470628"/>
              <a:gd name="connsiteY83" fmla="*/ 2819941 h 3193741"/>
              <a:gd name="connsiteX84" fmla="*/ 524650 w 5470628"/>
              <a:gd name="connsiteY84" fmla="*/ 2731220 h 3193741"/>
              <a:gd name="connsiteX85" fmla="*/ 670138 w 5470628"/>
              <a:gd name="connsiteY85" fmla="*/ 2735189 h 3193741"/>
              <a:gd name="connsiteX86" fmla="*/ 675382 w 5470628"/>
              <a:gd name="connsiteY86" fmla="*/ 2719369 h 3193741"/>
              <a:gd name="connsiteX87" fmla="*/ 542021 w 5470628"/>
              <a:gd name="connsiteY87" fmla="*/ 2601946 h 3193741"/>
              <a:gd name="connsiteX88" fmla="*/ 476895 w 5470628"/>
              <a:gd name="connsiteY88" fmla="*/ 2555976 h 3193741"/>
              <a:gd name="connsiteX89" fmla="*/ 188751 w 5470628"/>
              <a:gd name="connsiteY89" fmla="*/ 2428830 h 3193741"/>
              <a:gd name="connsiteX90" fmla="*/ 456762 w 5470628"/>
              <a:gd name="connsiteY90" fmla="*/ 2468731 h 3193741"/>
              <a:gd name="connsiteX91" fmla="*/ 174514 w 5470628"/>
              <a:gd name="connsiteY91" fmla="*/ 2345378 h 3193741"/>
              <a:gd name="connsiteX92" fmla="*/ 38827 w 5470628"/>
              <a:gd name="connsiteY92" fmla="*/ 2303685 h 3193741"/>
              <a:gd name="connsiteX93" fmla="*/ 3281 w 5470628"/>
              <a:gd name="connsiteY93" fmla="*/ 2273587 h 3193741"/>
              <a:gd name="connsiteX94" fmla="*/ 61590 w 5470628"/>
              <a:gd name="connsiteY94" fmla="*/ 2259170 h 3193741"/>
              <a:gd name="connsiteX95" fmla="*/ 242291 w 5470628"/>
              <a:gd name="connsiteY95" fmla="*/ 2250569 h 3193741"/>
              <a:gd name="connsiteX96" fmla="*/ 13205 w 5470628"/>
              <a:gd name="connsiteY96" fmla="*/ 2172263 h 3193741"/>
              <a:gd name="connsiteX97" fmla="*/ 180810 w 5470628"/>
              <a:gd name="connsiteY97" fmla="*/ 2168333 h 3193741"/>
              <a:gd name="connsiteX98" fmla="*/ 226020 w 5470628"/>
              <a:gd name="connsiteY98" fmla="*/ 2121100 h 3193741"/>
              <a:gd name="connsiteX99" fmla="*/ 299145 w 5470628"/>
              <a:gd name="connsiteY99" fmla="*/ 2044862 h 3193741"/>
              <a:gd name="connsiteX100" fmla="*/ 350236 w 5470628"/>
              <a:gd name="connsiteY100" fmla="*/ 2001187 h 3193741"/>
              <a:gd name="connsiteX101" fmla="*/ 365223 w 5470628"/>
              <a:gd name="connsiteY101" fmla="*/ 1881218 h 3193741"/>
              <a:gd name="connsiteX102" fmla="*/ 310707 w 5470628"/>
              <a:gd name="connsiteY102" fmla="*/ 1758752 h 3193741"/>
              <a:gd name="connsiteX103" fmla="*/ 181659 w 5470628"/>
              <a:gd name="connsiteY103" fmla="*/ 1709137 h 3193741"/>
              <a:gd name="connsiteX104" fmla="*/ 213063 w 5470628"/>
              <a:gd name="connsiteY104" fmla="*/ 1632021 h 3193741"/>
              <a:gd name="connsiteX105" fmla="*/ 481390 w 5470628"/>
              <a:gd name="connsiteY105" fmla="*/ 1644125 h 3193741"/>
              <a:gd name="connsiteX106" fmla="*/ 68930 w 5470628"/>
              <a:gd name="connsiteY106" fmla="*/ 1457537 h 3193741"/>
              <a:gd name="connsiteX107" fmla="*/ 135138 w 5470628"/>
              <a:gd name="connsiteY107" fmla="*/ 1440976 h 3193741"/>
              <a:gd name="connsiteX108" fmla="*/ 131611 w 5470628"/>
              <a:gd name="connsiteY108" fmla="*/ 1427642 h 3193741"/>
              <a:gd name="connsiteX109" fmla="*/ 130443 w 5470628"/>
              <a:gd name="connsiteY109" fmla="*/ 1343795 h 3193741"/>
              <a:gd name="connsiteX110" fmla="*/ 138930 w 5470628"/>
              <a:gd name="connsiteY110" fmla="*/ 1304094 h 3193741"/>
              <a:gd name="connsiteX111" fmla="*/ 118409 w 5470628"/>
              <a:gd name="connsiteY111" fmla="*/ 1262212 h 3193741"/>
              <a:gd name="connsiteX112" fmla="*/ 421410 w 5470628"/>
              <a:gd name="connsiteY112" fmla="*/ 1304757 h 3193741"/>
              <a:gd name="connsiteX113" fmla="*/ 655702 w 5470628"/>
              <a:gd name="connsiteY113" fmla="*/ 1291801 h 3193741"/>
              <a:gd name="connsiteX114" fmla="*/ 648299 w 5470628"/>
              <a:gd name="connsiteY114" fmla="*/ 1287715 h 3193741"/>
              <a:gd name="connsiteX115" fmla="*/ 531027 w 5470628"/>
              <a:gd name="connsiteY115" fmla="*/ 1193967 h 3193741"/>
              <a:gd name="connsiteX116" fmla="*/ 526433 w 5470628"/>
              <a:gd name="connsiteY116" fmla="*/ 1191913 h 3193741"/>
              <a:gd name="connsiteX117" fmla="*/ 504666 w 5470628"/>
              <a:gd name="connsiteY117" fmla="*/ 1177230 h 3193741"/>
              <a:gd name="connsiteX118" fmla="*/ 482307 w 5470628"/>
              <a:gd name="connsiteY118" fmla="*/ 1162618 h 3193741"/>
              <a:gd name="connsiteX119" fmla="*/ 479029 w 5470628"/>
              <a:gd name="connsiteY119" fmla="*/ 1162540 h 3193741"/>
              <a:gd name="connsiteX120" fmla="*/ 447663 w 5470628"/>
              <a:gd name="connsiteY120" fmla="*/ 1132649 h 3193741"/>
              <a:gd name="connsiteX121" fmla="*/ 438547 w 5470628"/>
              <a:gd name="connsiteY121" fmla="*/ 1110977 h 3193741"/>
              <a:gd name="connsiteX122" fmla="*/ 405343 w 5470628"/>
              <a:gd name="connsiteY122" fmla="*/ 1089612 h 3193741"/>
              <a:gd name="connsiteX123" fmla="*/ 371373 w 5470628"/>
              <a:gd name="connsiteY123" fmla="*/ 1070238 h 3193741"/>
              <a:gd name="connsiteX124" fmla="*/ 290358 w 5470628"/>
              <a:gd name="connsiteY124" fmla="*/ 1059884 h 3193741"/>
              <a:gd name="connsiteX125" fmla="*/ 235140 w 5470628"/>
              <a:gd name="connsiteY125" fmla="*/ 1029322 h 3193741"/>
              <a:gd name="connsiteX126" fmla="*/ 300494 w 5470628"/>
              <a:gd name="connsiteY126" fmla="*/ 1032083 h 3193741"/>
              <a:gd name="connsiteX127" fmla="*/ 239661 w 5470628"/>
              <a:gd name="connsiteY127" fmla="*/ 997457 h 3193741"/>
              <a:gd name="connsiteX128" fmla="*/ 204788 w 5470628"/>
              <a:gd name="connsiteY128" fmla="*/ 959211 h 3193741"/>
              <a:gd name="connsiteX129" fmla="*/ 207583 w 5470628"/>
              <a:gd name="connsiteY129" fmla="*/ 947009 h 3193741"/>
              <a:gd name="connsiteX130" fmla="*/ 223061 w 5470628"/>
              <a:gd name="connsiteY130" fmla="*/ 947033 h 3193741"/>
              <a:gd name="connsiteX131" fmla="*/ 280015 w 5470628"/>
              <a:gd name="connsiteY131" fmla="*/ 972164 h 3193741"/>
              <a:gd name="connsiteX132" fmla="*/ 353948 w 5470628"/>
              <a:gd name="connsiteY132" fmla="*/ 1006865 h 3193741"/>
              <a:gd name="connsiteX133" fmla="*/ 240466 w 5470628"/>
              <a:gd name="connsiteY133" fmla="*/ 939943 h 3193741"/>
              <a:gd name="connsiteX134" fmla="*/ 158812 w 5470628"/>
              <a:gd name="connsiteY134" fmla="*/ 891467 h 3193741"/>
              <a:gd name="connsiteX135" fmla="*/ 139551 w 5470628"/>
              <a:gd name="connsiteY135" fmla="*/ 855364 h 3193741"/>
              <a:gd name="connsiteX136" fmla="*/ 145731 w 5470628"/>
              <a:gd name="connsiteY136" fmla="*/ 844888 h 3193741"/>
              <a:gd name="connsiteX137" fmla="*/ 158154 w 5470628"/>
              <a:gd name="connsiteY137" fmla="*/ 848366 h 3193741"/>
              <a:gd name="connsiteX138" fmla="*/ 169370 w 5470628"/>
              <a:gd name="connsiteY138" fmla="*/ 856260 h 3193741"/>
              <a:gd name="connsiteX139" fmla="*/ 288295 w 5470628"/>
              <a:gd name="connsiteY139" fmla="*/ 915169 h 3193741"/>
              <a:gd name="connsiteX140" fmla="*/ 462694 w 5470628"/>
              <a:gd name="connsiteY140" fmla="*/ 994643 h 3193741"/>
              <a:gd name="connsiteX141" fmla="*/ 531910 w 5470628"/>
              <a:gd name="connsiteY141" fmla="*/ 1006664 h 3193741"/>
              <a:gd name="connsiteX142" fmla="*/ 333940 w 5470628"/>
              <a:gd name="connsiteY142" fmla="*/ 893507 h 3193741"/>
              <a:gd name="connsiteX143" fmla="*/ 181443 w 5470628"/>
              <a:gd name="connsiteY143" fmla="*/ 746608 h 3193741"/>
              <a:gd name="connsiteX144" fmla="*/ 162678 w 5470628"/>
              <a:gd name="connsiteY144" fmla="*/ 737018 h 3193741"/>
              <a:gd name="connsiteX145" fmla="*/ 156307 w 5470628"/>
              <a:gd name="connsiteY145" fmla="*/ 730435 h 3193741"/>
              <a:gd name="connsiteX146" fmla="*/ 117227 w 5470628"/>
              <a:gd name="connsiteY146" fmla="*/ 677515 h 3193741"/>
              <a:gd name="connsiteX147" fmla="*/ 113655 w 5470628"/>
              <a:gd name="connsiteY147" fmla="*/ 663474 h 3193741"/>
              <a:gd name="connsiteX148" fmla="*/ 115226 w 5470628"/>
              <a:gd name="connsiteY148" fmla="*/ 636712 h 3193741"/>
              <a:gd name="connsiteX149" fmla="*/ 105067 w 5470628"/>
              <a:gd name="connsiteY149" fmla="*/ 622046 h 3193741"/>
              <a:gd name="connsiteX150" fmla="*/ 104113 w 5470628"/>
              <a:gd name="connsiteY150" fmla="*/ 611722 h 3193741"/>
              <a:gd name="connsiteX151" fmla="*/ 118895 w 5470628"/>
              <a:gd name="connsiteY151" fmla="*/ 610169 h 3193741"/>
              <a:gd name="connsiteX152" fmla="*/ 163095 w 5470628"/>
              <a:gd name="connsiteY152" fmla="*/ 640642 h 3193741"/>
              <a:gd name="connsiteX153" fmla="*/ 185766 w 5470628"/>
              <a:gd name="connsiteY153" fmla="*/ 641454 h 3193741"/>
              <a:gd name="connsiteX154" fmla="*/ 212892 w 5470628"/>
              <a:gd name="connsiteY154" fmla="*/ 637457 h 3193741"/>
              <a:gd name="connsiteX155" fmla="*/ 223932 w 5470628"/>
              <a:gd name="connsiteY155" fmla="*/ 647271 h 3193741"/>
              <a:gd name="connsiteX156" fmla="*/ 287167 w 5470628"/>
              <a:gd name="connsiteY156" fmla="*/ 691571 h 3193741"/>
              <a:gd name="connsiteX157" fmla="*/ 330380 w 5470628"/>
              <a:gd name="connsiteY157" fmla="*/ 692506 h 3193741"/>
              <a:gd name="connsiteX158" fmla="*/ 296172 w 5470628"/>
              <a:gd name="connsiteY158" fmla="*/ 688108 h 3193741"/>
              <a:gd name="connsiteX159" fmla="*/ 286974 w 5470628"/>
              <a:gd name="connsiteY159" fmla="*/ 674512 h 3193741"/>
              <a:gd name="connsiteX160" fmla="*/ 286166 w 5470628"/>
              <a:gd name="connsiteY160" fmla="*/ 661798 h 3193741"/>
              <a:gd name="connsiteX161" fmla="*/ 236268 w 5470628"/>
              <a:gd name="connsiteY161" fmla="*/ 635338 h 3193741"/>
              <a:gd name="connsiteX162" fmla="*/ 231734 w 5470628"/>
              <a:gd name="connsiteY162" fmla="*/ 634225 h 3193741"/>
              <a:gd name="connsiteX163" fmla="*/ 221253 w 5470628"/>
              <a:gd name="connsiteY163" fmla="*/ 623870 h 3193741"/>
              <a:gd name="connsiteX164" fmla="*/ 237564 w 5470628"/>
              <a:gd name="connsiteY164" fmla="*/ 613590 h 3193741"/>
              <a:gd name="connsiteX165" fmla="*/ 282259 w 5470628"/>
              <a:gd name="connsiteY165" fmla="*/ 619091 h 3193741"/>
              <a:gd name="connsiteX166" fmla="*/ 370630 w 5470628"/>
              <a:gd name="connsiteY166" fmla="*/ 665566 h 3193741"/>
              <a:gd name="connsiteX167" fmla="*/ 498017 w 5470628"/>
              <a:gd name="connsiteY167" fmla="*/ 740532 h 3193741"/>
              <a:gd name="connsiteX168" fmla="*/ 918036 w 5470628"/>
              <a:gd name="connsiteY168" fmla="*/ 924307 h 3193741"/>
              <a:gd name="connsiteX169" fmla="*/ 1079304 w 5470628"/>
              <a:gd name="connsiteY169" fmla="*/ 984494 h 3193741"/>
              <a:gd name="connsiteX170" fmla="*/ 1079935 w 5470628"/>
              <a:gd name="connsiteY170" fmla="*/ 980383 h 3193741"/>
              <a:gd name="connsiteX171" fmla="*/ 1079695 w 5470628"/>
              <a:gd name="connsiteY171" fmla="*/ 976616 h 3193741"/>
              <a:gd name="connsiteX172" fmla="*/ 966178 w 5470628"/>
              <a:gd name="connsiteY172" fmla="*/ 937219 h 3193741"/>
              <a:gd name="connsiteX173" fmla="*/ 720106 w 5470628"/>
              <a:gd name="connsiteY173" fmla="*/ 807112 h 3193741"/>
              <a:gd name="connsiteX174" fmla="*/ 698823 w 5470628"/>
              <a:gd name="connsiteY174" fmla="*/ 804708 h 3193741"/>
              <a:gd name="connsiteX175" fmla="*/ 664513 w 5470628"/>
              <a:gd name="connsiteY175" fmla="*/ 784663 h 3193741"/>
              <a:gd name="connsiteX176" fmla="*/ 660380 w 5470628"/>
              <a:gd name="connsiteY176" fmla="*/ 771165 h 3193741"/>
              <a:gd name="connsiteX177" fmla="*/ 584959 w 5470628"/>
              <a:gd name="connsiteY177" fmla="*/ 722409 h 3193741"/>
              <a:gd name="connsiteX178" fmla="*/ 435649 w 5470628"/>
              <a:gd name="connsiteY178" fmla="*/ 639659 h 3193741"/>
              <a:gd name="connsiteX179" fmla="*/ 404944 w 5470628"/>
              <a:gd name="connsiteY179" fmla="*/ 606128 h 3193741"/>
              <a:gd name="connsiteX180" fmla="*/ 408476 w 5470628"/>
              <a:gd name="connsiteY180" fmla="*/ 591466 h 3193741"/>
              <a:gd name="connsiteX181" fmla="*/ 425225 w 5470628"/>
              <a:gd name="connsiteY181" fmla="*/ 592759 h 3193741"/>
              <a:gd name="connsiteX182" fmla="*/ 487115 w 5470628"/>
              <a:gd name="connsiteY182" fmla="*/ 620614 h 3193741"/>
              <a:gd name="connsiteX183" fmla="*/ 550277 w 5470628"/>
              <a:gd name="connsiteY183" fmla="*/ 649738 h 3193741"/>
              <a:gd name="connsiteX184" fmla="*/ 544421 w 5470628"/>
              <a:gd name="connsiteY184" fmla="*/ 641907 h 3193741"/>
              <a:gd name="connsiteX185" fmla="*/ 431905 w 5470628"/>
              <a:gd name="connsiteY185" fmla="*/ 580799 h 3193741"/>
              <a:gd name="connsiteX186" fmla="*/ 351177 w 5470628"/>
              <a:gd name="connsiteY186" fmla="*/ 528177 h 3193741"/>
              <a:gd name="connsiteX187" fmla="*/ 339749 w 5470628"/>
              <a:gd name="connsiteY187" fmla="*/ 498244 h 3193741"/>
              <a:gd name="connsiteX188" fmla="*/ 346313 w 5470628"/>
              <a:gd name="connsiteY188" fmla="*/ 489145 h 3193741"/>
              <a:gd name="connsiteX189" fmla="*/ 356579 w 5470628"/>
              <a:gd name="connsiteY189" fmla="*/ 491460 h 3193741"/>
              <a:gd name="connsiteX190" fmla="*/ 371505 w 5470628"/>
              <a:gd name="connsiteY190" fmla="*/ 501516 h 3193741"/>
              <a:gd name="connsiteX191" fmla="*/ 476275 w 5470628"/>
              <a:gd name="connsiteY191" fmla="*/ 553122 h 3193741"/>
              <a:gd name="connsiteX192" fmla="*/ 649952 w 5470628"/>
              <a:gd name="connsiteY192" fmla="*/ 635294 h 3193741"/>
              <a:gd name="connsiteX193" fmla="*/ 727161 w 5470628"/>
              <a:gd name="connsiteY193" fmla="*/ 651328 h 3193741"/>
              <a:gd name="connsiteX194" fmla="*/ 722417 w 5470628"/>
              <a:gd name="connsiteY194" fmla="*/ 646921 h 3193741"/>
              <a:gd name="connsiteX195" fmla="*/ 546079 w 5470628"/>
              <a:gd name="connsiteY195" fmla="*/ 546328 h 3193741"/>
              <a:gd name="connsiteX196" fmla="*/ 378182 w 5470628"/>
              <a:gd name="connsiteY196" fmla="*/ 386585 h 3193741"/>
              <a:gd name="connsiteX197" fmla="*/ 370158 w 5470628"/>
              <a:gd name="connsiteY197" fmla="*/ 382100 h 3193741"/>
              <a:gd name="connsiteX198" fmla="*/ 357861 w 5470628"/>
              <a:gd name="connsiteY198" fmla="*/ 371252 h 3193741"/>
              <a:gd name="connsiteX199" fmla="*/ 331313 w 5470628"/>
              <a:gd name="connsiteY199" fmla="*/ 328203 h 3193741"/>
              <a:gd name="connsiteX200" fmla="*/ 319354 w 5470628"/>
              <a:gd name="connsiteY200" fmla="*/ 299282 h 3193741"/>
              <a:gd name="connsiteX201" fmla="*/ 319682 w 5470628"/>
              <a:gd name="connsiteY201" fmla="*/ 285719 h 3193741"/>
              <a:gd name="connsiteX202" fmla="*/ 306391 w 5470628"/>
              <a:gd name="connsiteY202" fmla="*/ 268585 h 3193741"/>
              <a:gd name="connsiteX203" fmla="*/ 303294 w 5470628"/>
              <a:gd name="connsiteY203" fmla="*/ 257334 h 3193741"/>
              <a:gd name="connsiteX204" fmla="*/ 319242 w 5470628"/>
              <a:gd name="connsiteY204" fmla="*/ 255403 h 3193741"/>
              <a:gd name="connsiteX205" fmla="*/ 364093 w 5470628"/>
              <a:gd name="connsiteY205" fmla="*/ 286745 h 3193741"/>
              <a:gd name="connsiteX206" fmla="*/ 385301 w 5470628"/>
              <a:gd name="connsiteY206" fmla="*/ 287973 h 3193741"/>
              <a:gd name="connsiteX207" fmla="*/ 417598 w 5470628"/>
              <a:gd name="connsiteY207" fmla="*/ 285722 h 3193741"/>
              <a:gd name="connsiteX208" fmla="*/ 440155 w 5470628"/>
              <a:gd name="connsiteY208" fmla="*/ 308139 h 3193741"/>
              <a:gd name="connsiteX209" fmla="*/ 534406 w 5470628"/>
              <a:gd name="connsiteY209" fmla="*/ 339430 h 3193741"/>
              <a:gd name="connsiteX210" fmla="*/ 495633 w 5470628"/>
              <a:gd name="connsiteY210" fmla="*/ 333450 h 3193741"/>
              <a:gd name="connsiteX211" fmla="*/ 486289 w 5470628"/>
              <a:gd name="connsiteY211" fmla="*/ 322243 h 3193741"/>
              <a:gd name="connsiteX212" fmla="*/ 484000 w 5470628"/>
              <a:gd name="connsiteY212" fmla="*/ 304964 h 3193741"/>
              <a:gd name="connsiteX213" fmla="*/ 436911 w 5470628"/>
              <a:gd name="connsiteY213" fmla="*/ 280536 h 3193741"/>
              <a:gd name="connsiteX214" fmla="*/ 426865 w 5470628"/>
              <a:gd name="connsiteY214" fmla="*/ 277007 h 3193741"/>
              <a:gd name="connsiteX215" fmla="*/ 420654 w 5470628"/>
              <a:gd name="connsiteY215" fmla="*/ 268269 h 3193741"/>
              <a:gd name="connsiteX216" fmla="*/ 432329 w 5470628"/>
              <a:gd name="connsiteY216" fmla="*/ 259975 h 3193741"/>
              <a:gd name="connsiteX217" fmla="*/ 447672 w 5470628"/>
              <a:gd name="connsiteY217" fmla="*/ 257879 h 3193741"/>
              <a:gd name="connsiteX218" fmla="*/ 502242 w 5470628"/>
              <a:gd name="connsiteY218" fmla="*/ 273572 h 3193741"/>
              <a:gd name="connsiteX219" fmla="*/ 659874 w 5470628"/>
              <a:gd name="connsiteY219" fmla="*/ 365516 h 3193741"/>
              <a:gd name="connsiteX220" fmla="*/ 829177 w 5470628"/>
              <a:gd name="connsiteY220" fmla="*/ 444421 h 3193741"/>
              <a:gd name="connsiteX221" fmla="*/ 1231903 w 5470628"/>
              <a:gd name="connsiteY221" fmla="*/ 613682 h 3193741"/>
              <a:gd name="connsiteX222" fmla="*/ 1911736 w 5470628"/>
              <a:gd name="connsiteY222" fmla="*/ 685084 h 3193741"/>
              <a:gd name="connsiteX223" fmla="*/ 2564313 w 5470628"/>
              <a:gd name="connsiteY223" fmla="*/ 632143 h 3193741"/>
              <a:gd name="connsiteX224" fmla="*/ 2657304 w 5470628"/>
              <a:gd name="connsiteY224" fmla="*/ 624913 h 3193741"/>
              <a:gd name="connsiteX225" fmla="*/ 4235818 w 5470628"/>
              <a:gd name="connsiteY225" fmla="*/ 259339 h 3193741"/>
              <a:gd name="connsiteX226" fmla="*/ 4460331 w 5470628"/>
              <a:gd name="connsiteY226" fmla="*/ 176864 h 3193741"/>
              <a:gd name="connsiteX227" fmla="*/ 4499578 w 5470628"/>
              <a:gd name="connsiteY227" fmla="*/ 186791 h 3193741"/>
              <a:gd name="connsiteX228" fmla="*/ 4514640 w 5470628"/>
              <a:gd name="connsiteY228" fmla="*/ 188841 h 3193741"/>
              <a:gd name="connsiteX229" fmla="*/ 4516523 w 5470628"/>
              <a:gd name="connsiteY229" fmla="*/ 189988 h 3193741"/>
              <a:gd name="connsiteX230" fmla="*/ 4518126 w 5470628"/>
              <a:gd name="connsiteY230" fmla="*/ 189316 h 3193741"/>
              <a:gd name="connsiteX231" fmla="*/ 4514640 w 5470628"/>
              <a:gd name="connsiteY231" fmla="*/ 188841 h 3193741"/>
              <a:gd name="connsiteX232" fmla="*/ 4511569 w 5470628"/>
              <a:gd name="connsiteY232" fmla="*/ 186970 h 3193741"/>
              <a:gd name="connsiteX233" fmla="*/ 4510888 w 5470628"/>
              <a:gd name="connsiteY233" fmla="*/ 180943 h 3193741"/>
              <a:gd name="connsiteX234" fmla="*/ 4531865 w 5470628"/>
              <a:gd name="connsiteY234" fmla="*/ 155151 h 3193741"/>
              <a:gd name="connsiteX235" fmla="*/ 4573441 w 5470628"/>
              <a:gd name="connsiteY235" fmla="*/ 139676 h 3193741"/>
              <a:gd name="connsiteX236" fmla="*/ 4594964 w 5470628"/>
              <a:gd name="connsiteY236" fmla="*/ 145847 h 3193741"/>
              <a:gd name="connsiteX237" fmla="*/ 4623059 w 5470628"/>
              <a:gd name="connsiteY237" fmla="*/ 152410 h 3193741"/>
              <a:gd name="connsiteX238" fmla="*/ 4748356 w 5470628"/>
              <a:gd name="connsiteY238" fmla="*/ 68192 h 3193741"/>
              <a:gd name="connsiteX239" fmla="*/ 4833812 w 5470628"/>
              <a:gd name="connsiteY239" fmla="*/ 8017 h 3193741"/>
              <a:gd name="connsiteX240" fmla="*/ 4850908 w 5470628"/>
              <a:gd name="connsiteY240" fmla="*/ 727 h 319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5470628" h="3193741">
                <a:moveTo>
                  <a:pt x="5462602" y="1413608"/>
                </a:moveTo>
                <a:lnTo>
                  <a:pt x="5465724" y="1421881"/>
                </a:lnTo>
                <a:cubicBezTo>
                  <a:pt x="5472118" y="1444281"/>
                  <a:pt x="5472640" y="1461744"/>
                  <a:pt x="5465025" y="1466556"/>
                </a:cubicBezTo>
                <a:lnTo>
                  <a:pt x="5463208" y="1466226"/>
                </a:lnTo>
                <a:lnTo>
                  <a:pt x="5463242" y="1451866"/>
                </a:lnTo>
                <a:cubicBezTo>
                  <a:pt x="5463190" y="1441487"/>
                  <a:pt x="5463068" y="1431722"/>
                  <a:pt x="5462894" y="1423194"/>
                </a:cubicBezTo>
                <a:close/>
                <a:moveTo>
                  <a:pt x="5461417" y="1391849"/>
                </a:moveTo>
                <a:cubicBezTo>
                  <a:pt x="5461710" y="1392940"/>
                  <a:pt x="5461992" y="1396513"/>
                  <a:pt x="5462246" y="1401944"/>
                </a:cubicBezTo>
                <a:lnTo>
                  <a:pt x="5462602" y="1413608"/>
                </a:lnTo>
                <a:lnTo>
                  <a:pt x="5459078" y="1404268"/>
                </a:lnTo>
                <a:lnTo>
                  <a:pt x="5460137" y="1393780"/>
                </a:lnTo>
                <a:cubicBezTo>
                  <a:pt x="5460561" y="1391114"/>
                  <a:pt x="5460982" y="1390270"/>
                  <a:pt x="5461417" y="1391849"/>
                </a:cubicBezTo>
                <a:close/>
                <a:moveTo>
                  <a:pt x="614271" y="1052206"/>
                </a:moveTo>
                <a:cubicBezTo>
                  <a:pt x="613444" y="1053256"/>
                  <a:pt x="612323" y="1054339"/>
                  <a:pt x="611497" y="1055389"/>
                </a:cubicBezTo>
                <a:cubicBezTo>
                  <a:pt x="617673" y="1058912"/>
                  <a:pt x="624115" y="1061928"/>
                  <a:pt x="630277" y="1065215"/>
                </a:cubicBezTo>
                <a:cubicBezTo>
                  <a:pt x="637469" y="1066004"/>
                  <a:pt x="644958" y="1066759"/>
                  <a:pt x="651856" y="1067584"/>
                </a:cubicBezTo>
                <a:cubicBezTo>
                  <a:pt x="639327" y="1062458"/>
                  <a:pt x="626799" y="1057332"/>
                  <a:pt x="614271" y="1052206"/>
                </a:cubicBezTo>
                <a:close/>
                <a:moveTo>
                  <a:pt x="810628" y="695550"/>
                </a:moveTo>
                <a:cubicBezTo>
                  <a:pt x="873537" y="739416"/>
                  <a:pt x="951215" y="767494"/>
                  <a:pt x="1033084" y="791270"/>
                </a:cubicBezTo>
                <a:cubicBezTo>
                  <a:pt x="1034205" y="790184"/>
                  <a:pt x="1035031" y="789136"/>
                  <a:pt x="1036153" y="788050"/>
                </a:cubicBezTo>
                <a:cubicBezTo>
                  <a:pt x="960983" y="757296"/>
                  <a:pt x="885798" y="726306"/>
                  <a:pt x="810628" y="695550"/>
                </a:cubicBezTo>
                <a:close/>
                <a:moveTo>
                  <a:pt x="4850908" y="727"/>
                </a:moveTo>
                <a:cubicBezTo>
                  <a:pt x="4858191" y="2929"/>
                  <a:pt x="4860543" y="7152"/>
                  <a:pt x="4858584" y="13795"/>
                </a:cubicBezTo>
                <a:cubicBezTo>
                  <a:pt x="4855845" y="22194"/>
                  <a:pt x="4850092" y="30008"/>
                  <a:pt x="4843408" y="37224"/>
                </a:cubicBezTo>
                <a:cubicBezTo>
                  <a:pt x="4812232" y="71132"/>
                  <a:pt x="4827067" y="79774"/>
                  <a:pt x="4871062" y="78954"/>
                </a:cubicBezTo>
                <a:cubicBezTo>
                  <a:pt x="4910302" y="78234"/>
                  <a:pt x="4949507" y="72299"/>
                  <a:pt x="4989038" y="66799"/>
                </a:cubicBezTo>
                <a:cubicBezTo>
                  <a:pt x="5008500" y="63967"/>
                  <a:pt x="5009491" y="65509"/>
                  <a:pt x="5002636" y="79388"/>
                </a:cubicBezTo>
                <a:cubicBezTo>
                  <a:pt x="4991594" y="102315"/>
                  <a:pt x="4990844" y="123285"/>
                  <a:pt x="5008332" y="140859"/>
                </a:cubicBezTo>
                <a:cubicBezTo>
                  <a:pt x="5012456" y="144868"/>
                  <a:pt x="5015428" y="149491"/>
                  <a:pt x="5014326" y="155555"/>
                </a:cubicBezTo>
                <a:cubicBezTo>
                  <a:pt x="5009356" y="180357"/>
                  <a:pt x="5019874" y="200674"/>
                  <a:pt x="5030704" y="221190"/>
                </a:cubicBezTo>
                <a:cubicBezTo>
                  <a:pt x="5048958" y="255517"/>
                  <a:pt x="5072099" y="287116"/>
                  <a:pt x="5097262" y="317759"/>
                </a:cubicBezTo>
                <a:cubicBezTo>
                  <a:pt x="5115004" y="339336"/>
                  <a:pt x="5126222" y="365974"/>
                  <a:pt x="5165084" y="373367"/>
                </a:cubicBezTo>
                <a:cubicBezTo>
                  <a:pt x="5174420" y="375083"/>
                  <a:pt x="5177498" y="381353"/>
                  <a:pt x="5174137" y="389353"/>
                </a:cubicBezTo>
                <a:cubicBezTo>
                  <a:pt x="5163026" y="415847"/>
                  <a:pt x="5172067" y="436343"/>
                  <a:pt x="5192507" y="453561"/>
                </a:cubicBezTo>
                <a:cubicBezTo>
                  <a:pt x="5199734" y="459565"/>
                  <a:pt x="5197020" y="463690"/>
                  <a:pt x="5187160" y="467732"/>
                </a:cubicBezTo>
                <a:cubicBezTo>
                  <a:pt x="5175836" y="472188"/>
                  <a:pt x="5167025" y="478711"/>
                  <a:pt x="5160106" y="486904"/>
                </a:cubicBezTo>
                <a:cubicBezTo>
                  <a:pt x="5148744" y="500143"/>
                  <a:pt x="5143396" y="514315"/>
                  <a:pt x="5138948" y="528614"/>
                </a:cubicBezTo>
                <a:cubicBezTo>
                  <a:pt x="5132042" y="551041"/>
                  <a:pt x="5123894" y="572670"/>
                  <a:pt x="5097016" y="589923"/>
                </a:cubicBezTo>
                <a:cubicBezTo>
                  <a:pt x="5089016" y="595163"/>
                  <a:pt x="5082598" y="601872"/>
                  <a:pt x="5075869" y="608381"/>
                </a:cubicBezTo>
                <a:cubicBezTo>
                  <a:pt x="5078016" y="614052"/>
                  <a:pt x="5083322" y="617918"/>
                  <a:pt x="5093172" y="618385"/>
                </a:cubicBezTo>
                <a:cubicBezTo>
                  <a:pt x="5155867" y="621469"/>
                  <a:pt x="5153088" y="652648"/>
                  <a:pt x="5153518" y="687474"/>
                </a:cubicBezTo>
                <a:cubicBezTo>
                  <a:pt x="5154177" y="730575"/>
                  <a:pt x="5118812" y="754787"/>
                  <a:pt x="5074984" y="776941"/>
                </a:cubicBezTo>
                <a:cubicBezTo>
                  <a:pt x="5059986" y="784451"/>
                  <a:pt x="5038116" y="786863"/>
                  <a:pt x="5033348" y="805473"/>
                </a:cubicBezTo>
                <a:cubicBezTo>
                  <a:pt x="5059529" y="819384"/>
                  <a:pt x="5089376" y="802009"/>
                  <a:pt x="5116847" y="803426"/>
                </a:cubicBezTo>
                <a:cubicBezTo>
                  <a:pt x="5139548" y="804709"/>
                  <a:pt x="5176330" y="798120"/>
                  <a:pt x="5147902" y="833118"/>
                </a:cubicBezTo>
                <a:cubicBezTo>
                  <a:pt x="5139626" y="843373"/>
                  <a:pt x="5150382" y="848714"/>
                  <a:pt x="5161665" y="848297"/>
                </a:cubicBezTo>
                <a:cubicBezTo>
                  <a:pt x="5253064" y="844106"/>
                  <a:pt x="5215170" y="912756"/>
                  <a:pt x="5246520" y="942412"/>
                </a:cubicBezTo>
                <a:cubicBezTo>
                  <a:pt x="5255359" y="950358"/>
                  <a:pt x="5247812" y="967405"/>
                  <a:pt x="5235368" y="972946"/>
                </a:cubicBezTo>
                <a:cubicBezTo>
                  <a:pt x="5156387" y="1008610"/>
                  <a:pt x="5149354" y="1071149"/>
                  <a:pt x="5113739" y="1128845"/>
                </a:cubicBezTo>
                <a:cubicBezTo>
                  <a:pt x="5157305" y="1144685"/>
                  <a:pt x="5208388" y="1143005"/>
                  <a:pt x="5255034" y="1151117"/>
                </a:cubicBezTo>
                <a:cubicBezTo>
                  <a:pt x="5303482" y="1159484"/>
                  <a:pt x="5304156" y="1170079"/>
                  <a:pt x="5267513" y="1216275"/>
                </a:cubicBezTo>
                <a:cubicBezTo>
                  <a:pt x="5370269" y="1212844"/>
                  <a:pt x="5370269" y="1212844"/>
                  <a:pt x="5343113" y="1281854"/>
                </a:cubicBezTo>
                <a:cubicBezTo>
                  <a:pt x="5386272" y="1279593"/>
                  <a:pt x="5428618" y="1334726"/>
                  <a:pt x="5452014" y="1385543"/>
                </a:cubicBezTo>
                <a:lnTo>
                  <a:pt x="5459078" y="1404268"/>
                </a:lnTo>
                <a:lnTo>
                  <a:pt x="5458838" y="1406644"/>
                </a:lnTo>
                <a:cubicBezTo>
                  <a:pt x="5457942" y="1418063"/>
                  <a:pt x="5456960" y="1434367"/>
                  <a:pt x="5455752" y="1450751"/>
                </a:cubicBezTo>
                <a:lnTo>
                  <a:pt x="5454594" y="1464662"/>
                </a:lnTo>
                <a:lnTo>
                  <a:pt x="5447215" y="1463321"/>
                </a:lnTo>
                <a:cubicBezTo>
                  <a:pt x="5441256" y="1459714"/>
                  <a:pt x="5437002" y="1458345"/>
                  <a:pt x="5433934" y="1458428"/>
                </a:cubicBezTo>
                <a:cubicBezTo>
                  <a:pt x="5424728" y="1458676"/>
                  <a:pt x="5426188" y="1471978"/>
                  <a:pt x="5424276" y="1477014"/>
                </a:cubicBezTo>
                <a:cubicBezTo>
                  <a:pt x="5417851" y="1492977"/>
                  <a:pt x="5433852" y="1501241"/>
                  <a:pt x="5444628" y="1511562"/>
                </a:cubicBezTo>
                <a:cubicBezTo>
                  <a:pt x="5448663" y="1515344"/>
                  <a:pt x="5451544" y="1497678"/>
                  <a:pt x="5453752" y="1474786"/>
                </a:cubicBezTo>
                <a:lnTo>
                  <a:pt x="5454594" y="1464662"/>
                </a:lnTo>
                <a:lnTo>
                  <a:pt x="5463208" y="1466226"/>
                </a:lnTo>
                <a:lnTo>
                  <a:pt x="5463164" y="1484226"/>
                </a:lnTo>
                <a:cubicBezTo>
                  <a:pt x="5462722" y="1528173"/>
                  <a:pt x="5460824" y="1571999"/>
                  <a:pt x="5456160" y="1575885"/>
                </a:cubicBezTo>
                <a:cubicBezTo>
                  <a:pt x="5406708" y="1617226"/>
                  <a:pt x="5442751" y="1692579"/>
                  <a:pt x="5345636" y="1714543"/>
                </a:cubicBezTo>
                <a:cubicBezTo>
                  <a:pt x="5301930" y="1724583"/>
                  <a:pt x="5282493" y="1755882"/>
                  <a:pt x="5251319" y="1775792"/>
                </a:cubicBezTo>
                <a:cubicBezTo>
                  <a:pt x="5142610" y="1844714"/>
                  <a:pt x="5072132" y="1925140"/>
                  <a:pt x="5043512" y="2027305"/>
                </a:cubicBezTo>
                <a:cubicBezTo>
                  <a:pt x="5035488" y="2055562"/>
                  <a:pt x="5000258" y="2081893"/>
                  <a:pt x="4978144" y="2108535"/>
                </a:cubicBezTo>
                <a:cubicBezTo>
                  <a:pt x="4990785" y="2124798"/>
                  <a:pt x="5050411" y="2079615"/>
                  <a:pt x="5031476" y="2128173"/>
                </a:cubicBezTo>
                <a:cubicBezTo>
                  <a:pt x="5017138" y="2164787"/>
                  <a:pt x="4975973" y="2191363"/>
                  <a:pt x="4937389" y="2216441"/>
                </a:cubicBezTo>
                <a:cubicBezTo>
                  <a:pt x="4893079" y="2245058"/>
                  <a:pt x="4843760" y="2269776"/>
                  <a:pt x="4826122" y="2315331"/>
                </a:cubicBezTo>
                <a:cubicBezTo>
                  <a:pt x="4822276" y="2325050"/>
                  <a:pt x="3896510" y="3112888"/>
                  <a:pt x="2544647" y="3190975"/>
                </a:cubicBezTo>
                <a:cubicBezTo>
                  <a:pt x="2323734" y="3203734"/>
                  <a:pt x="1445947" y="3169121"/>
                  <a:pt x="1328257" y="3153006"/>
                </a:cubicBezTo>
                <a:cubicBezTo>
                  <a:pt x="1207258" y="3136344"/>
                  <a:pt x="1101756" y="3091943"/>
                  <a:pt x="977943" y="3082502"/>
                </a:cubicBezTo>
                <a:cubicBezTo>
                  <a:pt x="912454" y="3077622"/>
                  <a:pt x="848655" y="3061861"/>
                  <a:pt x="854473" y="2994250"/>
                </a:cubicBezTo>
                <a:cubicBezTo>
                  <a:pt x="856228" y="2975057"/>
                  <a:pt x="838125" y="2961827"/>
                  <a:pt x="811593" y="2970498"/>
                </a:cubicBezTo>
                <a:cubicBezTo>
                  <a:pt x="761454" y="2987010"/>
                  <a:pt x="736680" y="2962489"/>
                  <a:pt x="707024" y="2945439"/>
                </a:cubicBezTo>
                <a:cubicBezTo>
                  <a:pt x="654509" y="2915262"/>
                  <a:pt x="603913" y="2882480"/>
                  <a:pt x="523487" y="2886053"/>
                </a:cubicBezTo>
                <a:cubicBezTo>
                  <a:pt x="537017" y="2855468"/>
                  <a:pt x="563587" y="2856758"/>
                  <a:pt x="587884" y="2859746"/>
                </a:cubicBezTo>
                <a:cubicBezTo>
                  <a:pt x="652090" y="2867866"/>
                  <a:pt x="715235" y="2878012"/>
                  <a:pt x="779426" y="2885897"/>
                </a:cubicBezTo>
                <a:cubicBezTo>
                  <a:pt x="821123" y="2891048"/>
                  <a:pt x="863074" y="2900202"/>
                  <a:pt x="917288" y="2882248"/>
                </a:cubicBezTo>
                <a:cubicBezTo>
                  <a:pt x="866364" y="2830288"/>
                  <a:pt x="785092" y="2829930"/>
                  <a:pt x="718684" y="2819941"/>
                </a:cubicBezTo>
                <a:cubicBezTo>
                  <a:pt x="635747" y="2807447"/>
                  <a:pt x="584925" y="2771133"/>
                  <a:pt x="524650" y="2731220"/>
                </a:cubicBezTo>
                <a:cubicBezTo>
                  <a:pt x="584180" y="2712621"/>
                  <a:pt x="623299" y="2742760"/>
                  <a:pt x="670138" y="2735189"/>
                </a:cubicBezTo>
                <a:cubicBezTo>
                  <a:pt x="672406" y="2728745"/>
                  <a:pt x="675988" y="2719532"/>
                  <a:pt x="675382" y="2719369"/>
                </a:cubicBezTo>
                <a:cubicBezTo>
                  <a:pt x="596666" y="2703042"/>
                  <a:pt x="557844" y="2658869"/>
                  <a:pt x="542021" y="2601946"/>
                </a:cubicBezTo>
                <a:cubicBezTo>
                  <a:pt x="533902" y="2572560"/>
                  <a:pt x="505246" y="2566541"/>
                  <a:pt x="476895" y="2555976"/>
                </a:cubicBezTo>
                <a:cubicBezTo>
                  <a:pt x="377189" y="2518466"/>
                  <a:pt x="272496" y="2486779"/>
                  <a:pt x="188751" y="2428830"/>
                </a:cubicBezTo>
                <a:cubicBezTo>
                  <a:pt x="280875" y="2426687"/>
                  <a:pt x="357216" y="2461808"/>
                  <a:pt x="456762" y="2468731"/>
                </a:cubicBezTo>
                <a:cubicBezTo>
                  <a:pt x="373794" y="2404281"/>
                  <a:pt x="269816" y="2379152"/>
                  <a:pt x="174514" y="2345378"/>
                </a:cubicBezTo>
                <a:cubicBezTo>
                  <a:pt x="130977" y="2330009"/>
                  <a:pt x="90329" y="2308598"/>
                  <a:pt x="38827" y="2303685"/>
                </a:cubicBezTo>
                <a:cubicBezTo>
                  <a:pt x="20556" y="2301864"/>
                  <a:pt x="-10092" y="2297272"/>
                  <a:pt x="3281" y="2273587"/>
                </a:cubicBezTo>
                <a:cubicBezTo>
                  <a:pt x="14533" y="2253956"/>
                  <a:pt x="39095" y="2256437"/>
                  <a:pt x="61590" y="2259170"/>
                </a:cubicBezTo>
                <a:cubicBezTo>
                  <a:pt x="115591" y="2265916"/>
                  <a:pt x="170539" y="2259497"/>
                  <a:pt x="242291" y="2250569"/>
                </a:cubicBezTo>
                <a:cubicBezTo>
                  <a:pt x="178223" y="2197829"/>
                  <a:pt x="68904" y="2229102"/>
                  <a:pt x="13205" y="2172263"/>
                </a:cubicBezTo>
                <a:cubicBezTo>
                  <a:pt x="77196" y="2153598"/>
                  <a:pt x="128251" y="2170191"/>
                  <a:pt x="180810" y="2168333"/>
                </a:cubicBezTo>
                <a:cubicBezTo>
                  <a:pt x="228319" y="2166612"/>
                  <a:pt x="239444" y="2154350"/>
                  <a:pt x="226020" y="2121100"/>
                </a:cubicBezTo>
                <a:cubicBezTo>
                  <a:pt x="205165" y="2069293"/>
                  <a:pt x="229388" y="2038364"/>
                  <a:pt x="299145" y="2044862"/>
                </a:cubicBezTo>
                <a:cubicBezTo>
                  <a:pt x="363822" y="2051027"/>
                  <a:pt x="369032" y="2029991"/>
                  <a:pt x="350236" y="2001187"/>
                </a:cubicBezTo>
                <a:cubicBezTo>
                  <a:pt x="322862" y="1959187"/>
                  <a:pt x="348423" y="1921214"/>
                  <a:pt x="365223" y="1881218"/>
                </a:cubicBezTo>
                <a:cubicBezTo>
                  <a:pt x="390527" y="1820499"/>
                  <a:pt x="376326" y="1793748"/>
                  <a:pt x="310707" y="1758752"/>
                </a:cubicBezTo>
                <a:cubicBezTo>
                  <a:pt x="273754" y="1739265"/>
                  <a:pt x="234367" y="1723631"/>
                  <a:pt x="181659" y="1709137"/>
                </a:cubicBezTo>
                <a:cubicBezTo>
                  <a:pt x="299387" y="1683727"/>
                  <a:pt x="172918" y="1660608"/>
                  <a:pt x="213063" y="1632021"/>
                </a:cubicBezTo>
                <a:cubicBezTo>
                  <a:pt x="296030" y="1612244"/>
                  <a:pt x="369047" y="1679323"/>
                  <a:pt x="481390" y="1644125"/>
                </a:cubicBezTo>
                <a:cubicBezTo>
                  <a:pt x="336659" y="1595935"/>
                  <a:pt x="176348" y="1532074"/>
                  <a:pt x="68930" y="1457537"/>
                </a:cubicBezTo>
                <a:cubicBezTo>
                  <a:pt x="91299" y="1434897"/>
                  <a:pt x="115799" y="1450436"/>
                  <a:pt x="135138" y="1440976"/>
                </a:cubicBezTo>
                <a:cubicBezTo>
                  <a:pt x="133952" y="1436374"/>
                  <a:pt x="135290" y="1429332"/>
                  <a:pt x="131611" y="1427642"/>
                </a:cubicBezTo>
                <a:cubicBezTo>
                  <a:pt x="52402" y="1389548"/>
                  <a:pt x="51441" y="1388478"/>
                  <a:pt x="130443" y="1343795"/>
                </a:cubicBezTo>
                <a:cubicBezTo>
                  <a:pt x="158017" y="1328118"/>
                  <a:pt x="154966" y="1317573"/>
                  <a:pt x="138930" y="1304094"/>
                </a:cubicBezTo>
                <a:cubicBezTo>
                  <a:pt x="127608" y="1294551"/>
                  <a:pt x="113720" y="1286742"/>
                  <a:pt x="118409" y="1262212"/>
                </a:cubicBezTo>
                <a:cubicBezTo>
                  <a:pt x="164937" y="1287183"/>
                  <a:pt x="383505" y="1312432"/>
                  <a:pt x="421410" y="1304757"/>
                </a:cubicBezTo>
                <a:cubicBezTo>
                  <a:pt x="464009" y="1296037"/>
                  <a:pt x="610877" y="1288926"/>
                  <a:pt x="655702" y="1291801"/>
                </a:cubicBezTo>
                <a:cubicBezTo>
                  <a:pt x="653235" y="1290438"/>
                  <a:pt x="650767" y="1289077"/>
                  <a:pt x="648299" y="1287715"/>
                </a:cubicBezTo>
                <a:cubicBezTo>
                  <a:pt x="603999" y="1260339"/>
                  <a:pt x="559107" y="1233035"/>
                  <a:pt x="531027" y="1193967"/>
                </a:cubicBezTo>
                <a:cubicBezTo>
                  <a:pt x="529741" y="1192462"/>
                  <a:pt x="529061" y="1191120"/>
                  <a:pt x="526433" y="1191913"/>
                </a:cubicBezTo>
                <a:cubicBezTo>
                  <a:pt x="503415" y="1199684"/>
                  <a:pt x="505590" y="1187083"/>
                  <a:pt x="504666" y="1177230"/>
                </a:cubicBezTo>
                <a:cubicBezTo>
                  <a:pt x="503726" y="1167141"/>
                  <a:pt x="499378" y="1159602"/>
                  <a:pt x="482307" y="1162618"/>
                </a:cubicBezTo>
                <a:cubicBezTo>
                  <a:pt x="481421" y="1162726"/>
                  <a:pt x="480226" y="1162633"/>
                  <a:pt x="479029" y="1162540"/>
                </a:cubicBezTo>
                <a:cubicBezTo>
                  <a:pt x="470949" y="1161859"/>
                  <a:pt x="444139" y="1138059"/>
                  <a:pt x="447663" y="1132649"/>
                </a:cubicBezTo>
                <a:cubicBezTo>
                  <a:pt x="455539" y="1120781"/>
                  <a:pt x="446335" y="1116439"/>
                  <a:pt x="438547" y="1110977"/>
                </a:cubicBezTo>
                <a:cubicBezTo>
                  <a:pt x="427656" y="1103517"/>
                  <a:pt x="416795" y="1096529"/>
                  <a:pt x="405343" y="1089612"/>
                </a:cubicBezTo>
                <a:cubicBezTo>
                  <a:pt x="394202" y="1082895"/>
                  <a:pt x="382794" y="1076684"/>
                  <a:pt x="371373" y="1070238"/>
                </a:cubicBezTo>
                <a:cubicBezTo>
                  <a:pt x="344889" y="1065616"/>
                  <a:pt x="318169" y="1061972"/>
                  <a:pt x="290358" y="1059884"/>
                </a:cubicBezTo>
                <a:cubicBezTo>
                  <a:pt x="269709" y="1058114"/>
                  <a:pt x="246624" y="1055453"/>
                  <a:pt x="235140" y="1029322"/>
                </a:cubicBezTo>
                <a:cubicBezTo>
                  <a:pt x="256895" y="1029771"/>
                  <a:pt x="278695" y="1030927"/>
                  <a:pt x="300494" y="1032083"/>
                </a:cubicBezTo>
                <a:cubicBezTo>
                  <a:pt x="279542" y="1020860"/>
                  <a:pt x="259181" y="1009565"/>
                  <a:pt x="239661" y="997457"/>
                </a:cubicBezTo>
                <a:cubicBezTo>
                  <a:pt x="223540" y="987309"/>
                  <a:pt x="210281" y="975391"/>
                  <a:pt x="204788" y="959211"/>
                </a:cubicBezTo>
                <a:cubicBezTo>
                  <a:pt x="203337" y="955117"/>
                  <a:pt x="202166" y="950750"/>
                  <a:pt x="207583" y="947009"/>
                </a:cubicBezTo>
                <a:cubicBezTo>
                  <a:pt x="213561" y="942727"/>
                  <a:pt x="218466" y="944980"/>
                  <a:pt x="223061" y="947033"/>
                </a:cubicBezTo>
                <a:cubicBezTo>
                  <a:pt x="242046" y="955410"/>
                  <a:pt x="261311" y="963516"/>
                  <a:pt x="280015" y="972164"/>
                </a:cubicBezTo>
                <a:cubicBezTo>
                  <a:pt x="304852" y="983629"/>
                  <a:pt x="329408" y="995365"/>
                  <a:pt x="353948" y="1006865"/>
                </a:cubicBezTo>
                <a:cubicBezTo>
                  <a:pt x="319294" y="981405"/>
                  <a:pt x="281290" y="959435"/>
                  <a:pt x="240466" y="939943"/>
                </a:cubicBezTo>
                <a:cubicBezTo>
                  <a:pt x="210990" y="925718"/>
                  <a:pt x="181514" y="911494"/>
                  <a:pt x="158812" y="891467"/>
                </a:cubicBezTo>
                <a:cubicBezTo>
                  <a:pt x="147166" y="881489"/>
                  <a:pt x="141336" y="869384"/>
                  <a:pt x="139551" y="855364"/>
                </a:cubicBezTo>
                <a:cubicBezTo>
                  <a:pt x="139312" y="851597"/>
                  <a:pt x="139634" y="847287"/>
                  <a:pt x="145731" y="844888"/>
                </a:cubicBezTo>
                <a:cubicBezTo>
                  <a:pt x="151843" y="842724"/>
                  <a:pt x="155581" y="845356"/>
                  <a:pt x="158154" y="848366"/>
                </a:cubicBezTo>
                <a:cubicBezTo>
                  <a:pt x="161052" y="851811"/>
                  <a:pt x="164496" y="854479"/>
                  <a:pt x="169370" y="856260"/>
                </a:cubicBezTo>
                <a:cubicBezTo>
                  <a:pt x="212096" y="872913"/>
                  <a:pt x="249775" y="894448"/>
                  <a:pt x="288295" y="915169"/>
                </a:cubicBezTo>
                <a:cubicBezTo>
                  <a:pt x="343452" y="944788"/>
                  <a:pt x="397769" y="975222"/>
                  <a:pt x="462694" y="994643"/>
                </a:cubicBezTo>
                <a:cubicBezTo>
                  <a:pt x="487260" y="1001870"/>
                  <a:pt x="512622" y="1007575"/>
                  <a:pt x="531910" y="1006664"/>
                </a:cubicBezTo>
                <a:cubicBezTo>
                  <a:pt x="460990" y="972547"/>
                  <a:pt x="394087" y="936046"/>
                  <a:pt x="333940" y="893507"/>
                </a:cubicBezTo>
                <a:cubicBezTo>
                  <a:pt x="273173" y="850568"/>
                  <a:pt x="219876" y="803403"/>
                  <a:pt x="181443" y="746608"/>
                </a:cubicBezTo>
                <a:cubicBezTo>
                  <a:pt x="177494" y="740681"/>
                  <a:pt x="175038" y="734810"/>
                  <a:pt x="162678" y="737018"/>
                </a:cubicBezTo>
                <a:cubicBezTo>
                  <a:pt x="157082" y="737933"/>
                  <a:pt x="155070" y="734381"/>
                  <a:pt x="156307" y="730435"/>
                </a:cubicBezTo>
                <a:cubicBezTo>
                  <a:pt x="164051" y="702450"/>
                  <a:pt x="145532" y="687373"/>
                  <a:pt x="117227" y="677515"/>
                </a:cubicBezTo>
                <a:cubicBezTo>
                  <a:pt x="108392" y="674314"/>
                  <a:pt x="107546" y="670384"/>
                  <a:pt x="113655" y="663474"/>
                </a:cubicBezTo>
                <a:cubicBezTo>
                  <a:pt x="121976" y="653926"/>
                  <a:pt x="120506" y="644851"/>
                  <a:pt x="115226" y="636712"/>
                </a:cubicBezTo>
                <a:cubicBezTo>
                  <a:pt x="112224" y="631619"/>
                  <a:pt x="108350" y="626868"/>
                  <a:pt x="105067" y="622046"/>
                </a:cubicBezTo>
                <a:cubicBezTo>
                  <a:pt x="102790" y="619000"/>
                  <a:pt x="99022" y="615897"/>
                  <a:pt x="104113" y="611722"/>
                </a:cubicBezTo>
                <a:cubicBezTo>
                  <a:pt x="108939" y="608053"/>
                  <a:pt x="114081" y="609328"/>
                  <a:pt x="118895" y="610169"/>
                </a:cubicBezTo>
                <a:cubicBezTo>
                  <a:pt x="142040" y="613772"/>
                  <a:pt x="156094" y="624170"/>
                  <a:pt x="163095" y="640642"/>
                </a:cubicBezTo>
                <a:cubicBezTo>
                  <a:pt x="168334" y="652819"/>
                  <a:pt x="173104" y="652953"/>
                  <a:pt x="185766" y="641454"/>
                </a:cubicBezTo>
                <a:cubicBezTo>
                  <a:pt x="195327" y="632704"/>
                  <a:pt x="204232" y="632337"/>
                  <a:pt x="212892" y="637457"/>
                </a:cubicBezTo>
                <a:cubicBezTo>
                  <a:pt x="217516" y="639981"/>
                  <a:pt x="220444" y="643897"/>
                  <a:pt x="223932" y="647271"/>
                </a:cubicBezTo>
                <a:cubicBezTo>
                  <a:pt x="241420" y="664845"/>
                  <a:pt x="259762" y="681841"/>
                  <a:pt x="287167" y="691571"/>
                </a:cubicBezTo>
                <a:cubicBezTo>
                  <a:pt x="299355" y="696027"/>
                  <a:pt x="312354" y="699197"/>
                  <a:pt x="330380" y="692506"/>
                </a:cubicBezTo>
                <a:cubicBezTo>
                  <a:pt x="318517" y="688486"/>
                  <a:pt x="306954" y="689175"/>
                  <a:pt x="296172" y="688108"/>
                </a:cubicBezTo>
                <a:cubicBezTo>
                  <a:pt x="285390" y="687041"/>
                  <a:pt x="279539" y="683953"/>
                  <a:pt x="286974" y="674512"/>
                </a:cubicBezTo>
                <a:cubicBezTo>
                  <a:pt x="291105" y="669267"/>
                  <a:pt x="290555" y="665301"/>
                  <a:pt x="286166" y="661798"/>
                </a:cubicBezTo>
                <a:cubicBezTo>
                  <a:pt x="272052" y="650459"/>
                  <a:pt x="264416" y="633352"/>
                  <a:pt x="236268" y="635338"/>
                </a:cubicBezTo>
                <a:cubicBezTo>
                  <a:pt x="234792" y="635517"/>
                  <a:pt x="233255" y="634754"/>
                  <a:pt x="231734" y="634225"/>
                </a:cubicBezTo>
                <a:cubicBezTo>
                  <a:pt x="225957" y="632316"/>
                  <a:pt x="219575" y="630241"/>
                  <a:pt x="221253" y="623870"/>
                </a:cubicBezTo>
                <a:cubicBezTo>
                  <a:pt x="223227" y="617462"/>
                  <a:pt x="230816" y="615119"/>
                  <a:pt x="237564" y="613590"/>
                </a:cubicBezTo>
                <a:cubicBezTo>
                  <a:pt x="254884" y="609831"/>
                  <a:pt x="268844" y="614072"/>
                  <a:pt x="282259" y="619091"/>
                </a:cubicBezTo>
                <a:cubicBezTo>
                  <a:pt x="314893" y="631509"/>
                  <a:pt x="342201" y="649080"/>
                  <a:pt x="370630" y="665566"/>
                </a:cubicBezTo>
                <a:cubicBezTo>
                  <a:pt x="413275" y="690295"/>
                  <a:pt x="451153" y="719635"/>
                  <a:pt x="498017" y="740532"/>
                </a:cubicBezTo>
                <a:cubicBezTo>
                  <a:pt x="637369" y="802423"/>
                  <a:pt x="774774" y="866448"/>
                  <a:pt x="918036" y="924307"/>
                </a:cubicBezTo>
                <a:cubicBezTo>
                  <a:pt x="970882" y="945666"/>
                  <a:pt x="1024819" y="965469"/>
                  <a:pt x="1079304" y="984494"/>
                </a:cubicBezTo>
                <a:cubicBezTo>
                  <a:pt x="1079509" y="983045"/>
                  <a:pt x="1079744" y="982067"/>
                  <a:pt x="1079935" y="980383"/>
                </a:cubicBezTo>
                <a:cubicBezTo>
                  <a:pt x="1079860" y="979206"/>
                  <a:pt x="1079770" y="977793"/>
                  <a:pt x="1079695" y="976616"/>
                </a:cubicBezTo>
                <a:cubicBezTo>
                  <a:pt x="1041139" y="964679"/>
                  <a:pt x="1003098" y="951491"/>
                  <a:pt x="966178" y="937219"/>
                </a:cubicBezTo>
                <a:cubicBezTo>
                  <a:pt x="875541" y="901932"/>
                  <a:pt x="791930" y="860100"/>
                  <a:pt x="720106" y="807112"/>
                </a:cubicBezTo>
                <a:cubicBezTo>
                  <a:pt x="714181" y="802848"/>
                  <a:pt x="707904" y="802421"/>
                  <a:pt x="698823" y="804708"/>
                </a:cubicBezTo>
                <a:cubicBezTo>
                  <a:pt x="669544" y="812288"/>
                  <a:pt x="659939" y="806334"/>
                  <a:pt x="664513" y="784663"/>
                </a:cubicBezTo>
                <a:cubicBezTo>
                  <a:pt x="665660" y="779304"/>
                  <a:pt x="665686" y="775031"/>
                  <a:pt x="660380" y="771165"/>
                </a:cubicBezTo>
                <a:cubicBezTo>
                  <a:pt x="636661" y="753871"/>
                  <a:pt x="611807" y="737427"/>
                  <a:pt x="584959" y="722409"/>
                </a:cubicBezTo>
                <a:cubicBezTo>
                  <a:pt x="535282" y="694735"/>
                  <a:pt x="482226" y="670082"/>
                  <a:pt x="435649" y="639659"/>
                </a:cubicBezTo>
                <a:cubicBezTo>
                  <a:pt x="421965" y="630403"/>
                  <a:pt x="411440" y="619340"/>
                  <a:pt x="404944" y="606128"/>
                </a:cubicBezTo>
                <a:cubicBezTo>
                  <a:pt x="402872" y="601635"/>
                  <a:pt x="401613" y="595856"/>
                  <a:pt x="408476" y="591466"/>
                </a:cubicBezTo>
                <a:cubicBezTo>
                  <a:pt x="415044" y="587111"/>
                  <a:pt x="420320" y="590506"/>
                  <a:pt x="425225" y="592759"/>
                </a:cubicBezTo>
                <a:cubicBezTo>
                  <a:pt x="445746" y="601899"/>
                  <a:pt x="466578" y="611238"/>
                  <a:pt x="487115" y="620614"/>
                </a:cubicBezTo>
                <a:cubicBezTo>
                  <a:pt x="507947" y="629954"/>
                  <a:pt x="528514" y="639800"/>
                  <a:pt x="550277" y="649738"/>
                </a:cubicBezTo>
                <a:cubicBezTo>
                  <a:pt x="551408" y="644145"/>
                  <a:pt x="546904" y="643504"/>
                  <a:pt x="544421" y="641907"/>
                </a:cubicBezTo>
                <a:cubicBezTo>
                  <a:pt x="509355" y="619344"/>
                  <a:pt x="471190" y="599529"/>
                  <a:pt x="431905" y="580799"/>
                </a:cubicBezTo>
                <a:cubicBezTo>
                  <a:pt x="401512" y="566211"/>
                  <a:pt x="371947" y="550574"/>
                  <a:pt x="351177" y="528177"/>
                </a:cubicBezTo>
                <a:cubicBezTo>
                  <a:pt x="343180" y="519419"/>
                  <a:pt x="338696" y="509759"/>
                  <a:pt x="339749" y="498244"/>
                </a:cubicBezTo>
                <a:cubicBezTo>
                  <a:pt x="340115" y="494641"/>
                  <a:pt x="340481" y="491037"/>
                  <a:pt x="346313" y="489145"/>
                </a:cubicBezTo>
                <a:cubicBezTo>
                  <a:pt x="350979" y="487631"/>
                  <a:pt x="354067" y="489392"/>
                  <a:pt x="356579" y="491460"/>
                </a:cubicBezTo>
                <a:cubicBezTo>
                  <a:pt x="360984" y="495197"/>
                  <a:pt x="365388" y="498934"/>
                  <a:pt x="371505" y="501516"/>
                </a:cubicBezTo>
                <a:cubicBezTo>
                  <a:pt x="408203" y="517000"/>
                  <a:pt x="442659" y="534654"/>
                  <a:pt x="476275" y="553122"/>
                </a:cubicBezTo>
                <a:cubicBezTo>
                  <a:pt x="531461" y="583213"/>
                  <a:pt x="586103" y="614082"/>
                  <a:pt x="649952" y="635294"/>
                </a:cubicBezTo>
                <a:cubicBezTo>
                  <a:pt x="673972" y="643298"/>
                  <a:pt x="698805" y="650018"/>
                  <a:pt x="727161" y="651328"/>
                </a:cubicBezTo>
                <a:cubicBezTo>
                  <a:pt x="726126" y="649081"/>
                  <a:pt x="724263" y="647883"/>
                  <a:pt x="722417" y="646921"/>
                </a:cubicBezTo>
                <a:cubicBezTo>
                  <a:pt x="660627" y="615969"/>
                  <a:pt x="600830" y="583590"/>
                  <a:pt x="546079" y="546328"/>
                </a:cubicBezTo>
                <a:cubicBezTo>
                  <a:pt x="478576" y="500409"/>
                  <a:pt x="420223" y="448637"/>
                  <a:pt x="378182" y="386585"/>
                </a:cubicBezTo>
                <a:cubicBezTo>
                  <a:pt x="376229" y="383975"/>
                  <a:pt x="374884" y="381528"/>
                  <a:pt x="370158" y="382100"/>
                </a:cubicBezTo>
                <a:cubicBezTo>
                  <a:pt x="358064" y="383802"/>
                  <a:pt x="356583" y="379236"/>
                  <a:pt x="357861" y="371252"/>
                </a:cubicBezTo>
                <a:cubicBezTo>
                  <a:pt x="361373" y="351608"/>
                  <a:pt x="352380" y="336565"/>
                  <a:pt x="331313" y="328203"/>
                </a:cubicBezTo>
                <a:cubicBezTo>
                  <a:pt x="316037" y="321986"/>
                  <a:pt x="303183" y="316425"/>
                  <a:pt x="319354" y="299282"/>
                </a:cubicBezTo>
                <a:cubicBezTo>
                  <a:pt x="323265" y="295249"/>
                  <a:pt x="321459" y="290249"/>
                  <a:pt x="319682" y="285719"/>
                </a:cubicBezTo>
                <a:cubicBezTo>
                  <a:pt x="317166" y="278905"/>
                  <a:pt x="312080" y="273828"/>
                  <a:pt x="306391" y="268585"/>
                </a:cubicBezTo>
                <a:cubicBezTo>
                  <a:pt x="303227" y="265647"/>
                  <a:pt x="299399" y="261602"/>
                  <a:pt x="303294" y="257334"/>
                </a:cubicBezTo>
                <a:cubicBezTo>
                  <a:pt x="307735" y="252289"/>
                  <a:pt x="314131" y="254598"/>
                  <a:pt x="319242" y="255403"/>
                </a:cubicBezTo>
                <a:cubicBezTo>
                  <a:pt x="342683" y="258970"/>
                  <a:pt x="357062" y="269803"/>
                  <a:pt x="364093" y="286745"/>
                </a:cubicBezTo>
                <a:cubicBezTo>
                  <a:pt x="368651" y="297582"/>
                  <a:pt x="374307" y="297608"/>
                  <a:pt x="385301" y="287973"/>
                </a:cubicBezTo>
                <a:cubicBezTo>
                  <a:pt x="397712" y="277216"/>
                  <a:pt x="408079" y="276436"/>
                  <a:pt x="417598" y="285722"/>
                </a:cubicBezTo>
                <a:cubicBezTo>
                  <a:pt x="425226" y="293339"/>
                  <a:pt x="431406" y="301607"/>
                  <a:pt x="440155" y="308139"/>
                </a:cubicBezTo>
                <a:cubicBezTo>
                  <a:pt x="463623" y="326175"/>
                  <a:pt x="485720" y="346039"/>
                  <a:pt x="534406" y="339430"/>
                </a:cubicBezTo>
                <a:cubicBezTo>
                  <a:pt x="520872" y="332528"/>
                  <a:pt x="507316" y="334645"/>
                  <a:pt x="495633" y="333450"/>
                </a:cubicBezTo>
                <a:cubicBezTo>
                  <a:pt x="487244" y="332567"/>
                  <a:pt x="478750" y="330037"/>
                  <a:pt x="486289" y="322243"/>
                </a:cubicBezTo>
                <a:cubicBezTo>
                  <a:pt x="494951" y="313365"/>
                  <a:pt x="489365" y="309771"/>
                  <a:pt x="484000" y="304964"/>
                </a:cubicBezTo>
                <a:cubicBezTo>
                  <a:pt x="471673" y="293645"/>
                  <a:pt x="461604" y="280392"/>
                  <a:pt x="436911" y="280536"/>
                </a:cubicBezTo>
                <a:cubicBezTo>
                  <a:pt x="433041" y="280530"/>
                  <a:pt x="429923" y="278297"/>
                  <a:pt x="426865" y="277007"/>
                </a:cubicBezTo>
                <a:cubicBezTo>
                  <a:pt x="422581" y="275154"/>
                  <a:pt x="418872" y="272993"/>
                  <a:pt x="420654" y="268269"/>
                </a:cubicBezTo>
                <a:cubicBezTo>
                  <a:pt x="422468" y="264016"/>
                  <a:pt x="426748" y="261125"/>
                  <a:pt x="432329" y="259975"/>
                </a:cubicBezTo>
                <a:cubicBezTo>
                  <a:pt x="437320" y="258895"/>
                  <a:pt x="442621" y="258016"/>
                  <a:pt x="447672" y="257879"/>
                </a:cubicBezTo>
                <a:cubicBezTo>
                  <a:pt x="470223" y="256809"/>
                  <a:pt x="486254" y="265543"/>
                  <a:pt x="502242" y="273572"/>
                </a:cubicBezTo>
                <a:cubicBezTo>
                  <a:pt x="558179" y="301436"/>
                  <a:pt x="607891" y="334326"/>
                  <a:pt x="659874" y="365516"/>
                </a:cubicBezTo>
                <a:cubicBezTo>
                  <a:pt x="711842" y="396471"/>
                  <a:pt x="772192" y="418818"/>
                  <a:pt x="829177" y="444421"/>
                </a:cubicBezTo>
                <a:cubicBezTo>
                  <a:pt x="960626" y="503711"/>
                  <a:pt x="1092650" y="562693"/>
                  <a:pt x="1231903" y="613682"/>
                </a:cubicBezTo>
                <a:cubicBezTo>
                  <a:pt x="1368099" y="663381"/>
                  <a:pt x="1823141" y="686561"/>
                  <a:pt x="1911736" y="685084"/>
                </a:cubicBezTo>
                <a:cubicBezTo>
                  <a:pt x="2024994" y="682992"/>
                  <a:pt x="2291986" y="655399"/>
                  <a:pt x="2564313" y="632143"/>
                </a:cubicBezTo>
                <a:cubicBezTo>
                  <a:pt x="2595089" y="629364"/>
                  <a:pt x="2625288" y="626893"/>
                  <a:pt x="2657304" y="624913"/>
                </a:cubicBezTo>
                <a:cubicBezTo>
                  <a:pt x="3564401" y="568191"/>
                  <a:pt x="4203594" y="276765"/>
                  <a:pt x="4235818" y="259339"/>
                </a:cubicBezTo>
                <a:cubicBezTo>
                  <a:pt x="4287616" y="231474"/>
                  <a:pt x="4460006" y="176429"/>
                  <a:pt x="4460331" y="176864"/>
                </a:cubicBezTo>
                <a:cubicBezTo>
                  <a:pt x="4464175" y="181144"/>
                  <a:pt x="4483735" y="184529"/>
                  <a:pt x="4499578" y="186791"/>
                </a:cubicBezTo>
                <a:lnTo>
                  <a:pt x="4514640" y="188841"/>
                </a:lnTo>
                <a:lnTo>
                  <a:pt x="4516523" y="189988"/>
                </a:lnTo>
                <a:cubicBezTo>
                  <a:pt x="4522035" y="190091"/>
                  <a:pt x="4521760" y="189857"/>
                  <a:pt x="4518126" y="189316"/>
                </a:cubicBezTo>
                <a:lnTo>
                  <a:pt x="4514640" y="188841"/>
                </a:lnTo>
                <a:lnTo>
                  <a:pt x="4511569" y="186970"/>
                </a:lnTo>
                <a:cubicBezTo>
                  <a:pt x="4510788" y="185226"/>
                  <a:pt x="4510719" y="182981"/>
                  <a:pt x="4510888" y="180943"/>
                </a:cubicBezTo>
                <a:cubicBezTo>
                  <a:pt x="4511690" y="170169"/>
                  <a:pt x="4517648" y="160906"/>
                  <a:pt x="4531865" y="155151"/>
                </a:cubicBezTo>
                <a:cubicBezTo>
                  <a:pt x="4545507" y="149703"/>
                  <a:pt x="4559473" y="144689"/>
                  <a:pt x="4573441" y="139676"/>
                </a:cubicBezTo>
                <a:cubicBezTo>
                  <a:pt x="4585075" y="135420"/>
                  <a:pt x="4593048" y="134454"/>
                  <a:pt x="4594964" y="145847"/>
                </a:cubicBezTo>
                <a:cubicBezTo>
                  <a:pt x="4596879" y="157242"/>
                  <a:pt x="4613452" y="160454"/>
                  <a:pt x="4623059" y="152410"/>
                </a:cubicBezTo>
                <a:cubicBezTo>
                  <a:pt x="4660632" y="120811"/>
                  <a:pt x="4705757" y="95654"/>
                  <a:pt x="4748356" y="68192"/>
                </a:cubicBezTo>
                <a:cubicBezTo>
                  <a:pt x="4778098" y="49168"/>
                  <a:pt x="4809406" y="31378"/>
                  <a:pt x="4833812" y="8017"/>
                </a:cubicBezTo>
                <a:cubicBezTo>
                  <a:pt x="4838299" y="3678"/>
                  <a:pt x="4842399" y="-2039"/>
                  <a:pt x="4850908" y="727"/>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sp>
        <p:nvSpPr>
          <p:cNvPr id="3" name="TextBox 2">
            <a:extLst>
              <a:ext uri="{FF2B5EF4-FFF2-40B4-BE49-F238E27FC236}">
                <a16:creationId xmlns:a16="http://schemas.microsoft.com/office/drawing/2014/main" id="{7BD03C23-847F-148C-9621-459BDF4AE0D6}"/>
              </a:ext>
            </a:extLst>
          </p:cNvPr>
          <p:cNvSpPr txBox="1"/>
          <p:nvPr/>
        </p:nvSpPr>
        <p:spPr>
          <a:xfrm>
            <a:off x="1000941" y="685801"/>
            <a:ext cx="3494859" cy="5491162"/>
          </a:xfrm>
          <a:prstGeom prst="ellipse">
            <a:avLst/>
          </a:prstGeom>
        </p:spPr>
        <p:txBody>
          <a:bodyPr vert="horz" lIns="91440" tIns="45720" rIns="91440" bIns="45720" rtlCol="0" anchor="ctr">
            <a:normAutofit/>
          </a:bodyPr>
          <a:lstStyle/>
          <a:p>
            <a:pPr>
              <a:lnSpc>
                <a:spcPct val="90000"/>
              </a:lnSpc>
              <a:spcBef>
                <a:spcPct val="0"/>
              </a:spcBef>
              <a:spcAft>
                <a:spcPts val="600"/>
              </a:spcAft>
            </a:pPr>
            <a:endParaRPr lang="en-US" sz="4400" u="sng" kern="1200">
              <a:latin typeface="+mj-lt"/>
              <a:ea typeface="+mj-ea"/>
              <a:cs typeface="Calibri Light"/>
            </a:endParaRPr>
          </a:p>
        </p:txBody>
      </p:sp>
      <p:pic>
        <p:nvPicPr>
          <p:cNvPr id="2" name="Picture 4" descr="A picture containing text&#10;&#10;Description automatically generated">
            <a:extLst>
              <a:ext uri="{FF2B5EF4-FFF2-40B4-BE49-F238E27FC236}">
                <a16:creationId xmlns:a16="http://schemas.microsoft.com/office/drawing/2014/main" id="{07034638-2EA0-CF41-A888-9C8D5D498CEA}"/>
              </a:ext>
            </a:extLst>
          </p:cNvPr>
          <p:cNvPicPr>
            <a:picLocks noChangeAspect="1"/>
          </p:cNvPicPr>
          <p:nvPr/>
        </p:nvPicPr>
        <p:blipFill>
          <a:blip r:embed="rId2"/>
          <a:stretch>
            <a:fillRect/>
          </a:stretch>
        </p:blipFill>
        <p:spPr>
          <a:xfrm>
            <a:off x="1161803" y="1375286"/>
            <a:ext cx="3841667" cy="1950077"/>
          </a:xfrm>
          <a:prstGeom prst="rect">
            <a:avLst/>
          </a:prstGeom>
        </p:spPr>
      </p:pic>
      <p:sp>
        <p:nvSpPr>
          <p:cNvPr id="5" name="TextBox 4">
            <a:extLst>
              <a:ext uri="{FF2B5EF4-FFF2-40B4-BE49-F238E27FC236}">
                <a16:creationId xmlns:a16="http://schemas.microsoft.com/office/drawing/2014/main" id="{1A03701B-F0E6-2F58-BEA9-4D8AE1797A33}"/>
              </a:ext>
            </a:extLst>
          </p:cNvPr>
          <p:cNvSpPr txBox="1"/>
          <p:nvPr/>
        </p:nvSpPr>
        <p:spPr>
          <a:xfrm>
            <a:off x="1162792" y="4119253"/>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8" name="TextBox 7">
            <a:extLst>
              <a:ext uri="{FF2B5EF4-FFF2-40B4-BE49-F238E27FC236}">
                <a16:creationId xmlns:a16="http://schemas.microsoft.com/office/drawing/2014/main" id="{659F5C43-6405-BA05-ADE5-9A8BE2777199}"/>
              </a:ext>
            </a:extLst>
          </p:cNvPr>
          <p:cNvSpPr txBox="1"/>
          <p:nvPr/>
        </p:nvSpPr>
        <p:spPr>
          <a:xfrm>
            <a:off x="2271155" y="3822370"/>
            <a:ext cx="128847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Calibri"/>
              </a:rPr>
              <a:t>Boston</a:t>
            </a:r>
          </a:p>
          <a:p>
            <a:pPr algn="l"/>
            <a:r>
              <a:rPr lang="en-US" sz="2600">
                <a:cs typeface="Calibri"/>
              </a:rPr>
              <a:t>29.1%</a:t>
            </a:r>
            <a:endParaRPr lang="en-US">
              <a:cs typeface="Calibri"/>
            </a:endParaRPr>
          </a:p>
          <a:p>
            <a:endParaRPr lang="en-US">
              <a:cs typeface="Calibri"/>
            </a:endParaRPr>
          </a:p>
        </p:txBody>
      </p:sp>
      <p:pic>
        <p:nvPicPr>
          <p:cNvPr id="9" name="Picture 9">
            <a:extLst>
              <a:ext uri="{FF2B5EF4-FFF2-40B4-BE49-F238E27FC236}">
                <a16:creationId xmlns:a16="http://schemas.microsoft.com/office/drawing/2014/main" id="{885D9599-BC60-75D4-85C3-09674B749396}"/>
              </a:ext>
            </a:extLst>
          </p:cNvPr>
          <p:cNvPicPr>
            <a:picLocks noChangeAspect="1"/>
          </p:cNvPicPr>
          <p:nvPr/>
        </p:nvPicPr>
        <p:blipFill>
          <a:blip r:embed="rId3"/>
          <a:stretch>
            <a:fillRect/>
          </a:stretch>
        </p:blipFill>
        <p:spPr>
          <a:xfrm>
            <a:off x="7504090" y="1370814"/>
            <a:ext cx="3297381" cy="2111506"/>
          </a:xfrm>
          <a:prstGeom prst="rect">
            <a:avLst/>
          </a:prstGeom>
        </p:spPr>
      </p:pic>
      <p:sp>
        <p:nvSpPr>
          <p:cNvPr id="10" name="TextBox 9">
            <a:extLst>
              <a:ext uri="{FF2B5EF4-FFF2-40B4-BE49-F238E27FC236}">
                <a16:creationId xmlns:a16="http://schemas.microsoft.com/office/drawing/2014/main" id="{82717266-4FE8-723A-80DE-1BD1DC7BAF56}"/>
              </a:ext>
            </a:extLst>
          </p:cNvPr>
          <p:cNvSpPr txBox="1"/>
          <p:nvPr/>
        </p:nvSpPr>
        <p:spPr>
          <a:xfrm>
            <a:off x="8817428" y="3817422"/>
            <a:ext cx="2782784" cy="14157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Los Angeles</a:t>
            </a:r>
          </a:p>
          <a:p>
            <a:r>
              <a:rPr lang="en-US" sz="2600">
                <a:cs typeface="Calibri"/>
              </a:rPr>
              <a:t>32.5%</a:t>
            </a:r>
            <a:endParaRPr lang="en-US">
              <a:cs typeface="Calibri"/>
            </a:endParaRPr>
          </a:p>
          <a:p>
            <a:endParaRPr lang="en-US">
              <a:cs typeface="Calibri"/>
            </a:endParaRPr>
          </a:p>
          <a:p>
            <a:endParaRPr lang="en-US">
              <a:cs typeface="Calibri"/>
            </a:endParaRPr>
          </a:p>
        </p:txBody>
      </p:sp>
      <p:sp>
        <p:nvSpPr>
          <p:cNvPr id="13" name="TextBox 12">
            <a:extLst>
              <a:ext uri="{FF2B5EF4-FFF2-40B4-BE49-F238E27FC236}">
                <a16:creationId xmlns:a16="http://schemas.microsoft.com/office/drawing/2014/main" id="{A28D7A52-B4C6-BA05-4A53-0B8E14462490}"/>
              </a:ext>
            </a:extLst>
          </p:cNvPr>
          <p:cNvSpPr txBox="1"/>
          <p:nvPr/>
        </p:nvSpPr>
        <p:spPr>
          <a:xfrm>
            <a:off x="173183" y="143494"/>
            <a:ext cx="6088082" cy="7876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latin typeface="+mj-lt"/>
                <a:ea typeface="+mj-ea"/>
                <a:cs typeface="Calibri Light"/>
              </a:rPr>
              <a:t>State + Federal Tax Rates</a:t>
            </a:r>
          </a:p>
        </p:txBody>
      </p:sp>
    </p:spTree>
    <p:extLst>
      <p:ext uri="{BB962C8B-B14F-4D97-AF65-F5344CB8AC3E}">
        <p14:creationId xmlns:p14="http://schemas.microsoft.com/office/powerpoint/2010/main" val="1413121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7BD03C23-847F-148C-9621-459BDF4AE0D6}"/>
              </a:ext>
            </a:extLst>
          </p:cNvPr>
          <p:cNvSpPr txBox="1"/>
          <p:nvPr/>
        </p:nvSpPr>
        <p:spPr>
          <a:xfrm>
            <a:off x="-1355545" y="-365936"/>
            <a:ext cx="10053544" cy="1370696"/>
          </a:xfrm>
          <a:prstGeom prst="ellipse">
            <a:avLst/>
          </a:prstGeom>
        </p:spPr>
        <p:txBody>
          <a:bodyPr vert="horz" lIns="91440" tIns="45720" rIns="91440" bIns="45720" rtlCol="0" anchor="b">
            <a:noAutofit/>
          </a:bodyPr>
          <a:lstStyle/>
          <a:p>
            <a:pPr>
              <a:lnSpc>
                <a:spcPct val="90000"/>
              </a:lnSpc>
              <a:spcBef>
                <a:spcPct val="0"/>
              </a:spcBef>
              <a:spcAft>
                <a:spcPts val="600"/>
              </a:spcAft>
            </a:pPr>
            <a:r>
              <a:rPr lang="en-US" sz="4400">
                <a:latin typeface="+mj-lt"/>
                <a:ea typeface="+mj-ea"/>
                <a:cs typeface="Calibri Light"/>
              </a:rPr>
              <a:t>Retirement Fund Contribution</a:t>
            </a:r>
          </a:p>
        </p:txBody>
      </p:sp>
      <p:graphicFrame>
        <p:nvGraphicFramePr>
          <p:cNvPr id="4" name="Table 4">
            <a:extLst>
              <a:ext uri="{FF2B5EF4-FFF2-40B4-BE49-F238E27FC236}">
                <a16:creationId xmlns:a16="http://schemas.microsoft.com/office/drawing/2014/main" id="{B23B601E-7AE9-0D94-B67C-4CF24554BFBD}"/>
              </a:ext>
            </a:extLst>
          </p:cNvPr>
          <p:cNvGraphicFramePr>
            <a:graphicFrameLocks noGrp="1"/>
          </p:cNvGraphicFramePr>
          <p:nvPr>
            <p:ph idx="1"/>
            <p:extLst>
              <p:ext uri="{D42A27DB-BD31-4B8C-83A1-F6EECF244321}">
                <p14:modId xmlns:p14="http://schemas.microsoft.com/office/powerpoint/2010/main" val="1617599426"/>
              </p:ext>
            </p:extLst>
          </p:nvPr>
        </p:nvGraphicFramePr>
        <p:xfrm>
          <a:off x="6606253" y="2014741"/>
          <a:ext cx="4942280" cy="2828520"/>
        </p:xfrm>
        <a:graphic>
          <a:graphicData uri="http://schemas.openxmlformats.org/drawingml/2006/table">
            <a:tbl>
              <a:tblPr firstRow="1" bandRow="1">
                <a:solidFill>
                  <a:schemeClr val="bg1"/>
                </a:solidFill>
                <a:tableStyleId>{5C22544A-7EE6-4342-B048-85BDC9FD1C3A}</a:tableStyleId>
              </a:tblPr>
              <a:tblGrid>
                <a:gridCol w="2672660">
                  <a:extLst>
                    <a:ext uri="{9D8B030D-6E8A-4147-A177-3AD203B41FA5}">
                      <a16:colId xmlns:a16="http://schemas.microsoft.com/office/drawing/2014/main" val="2619009586"/>
                    </a:ext>
                  </a:extLst>
                </a:gridCol>
                <a:gridCol w="2269620">
                  <a:extLst>
                    <a:ext uri="{9D8B030D-6E8A-4147-A177-3AD203B41FA5}">
                      <a16:colId xmlns:a16="http://schemas.microsoft.com/office/drawing/2014/main" val="2584952612"/>
                    </a:ext>
                  </a:extLst>
                </a:gridCol>
              </a:tblGrid>
              <a:tr h="942840">
                <a:tc>
                  <a:txBody>
                    <a:bodyPr/>
                    <a:lstStyle/>
                    <a:p>
                      <a:pPr lvl="0" algn="ctr">
                        <a:buNone/>
                      </a:pPr>
                      <a:r>
                        <a:rPr lang="en-US" sz="2000" b="0" cap="none" spc="0">
                          <a:solidFill>
                            <a:schemeClr val="bg1"/>
                          </a:solidFill>
                        </a:rPr>
                        <a:t>Retirement Fund Contribution</a:t>
                      </a:r>
                    </a:p>
                  </a:txBody>
                  <a:tcPr marL="173447" marR="270440" marT="133421" marB="133421"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a:txBody>
                    <a:bodyPr/>
                    <a:lstStyle/>
                    <a:p>
                      <a:pPr algn="ctr"/>
                      <a:r>
                        <a:rPr lang="en-US" sz="2000" b="0" cap="none" spc="0">
                          <a:solidFill>
                            <a:schemeClr val="bg1"/>
                          </a:solidFill>
                        </a:rPr>
                        <a:t>3% of Salary every month</a:t>
                      </a:r>
                    </a:p>
                  </a:txBody>
                  <a:tcPr marL="173447" marR="270440" marT="133421" marB="133421" anchor="ctr">
                    <a:lnL w="12700" cmpd="sng">
                      <a:noFill/>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174593011"/>
                  </a:ext>
                </a:extLst>
              </a:tr>
              <a:tr h="942840">
                <a:tc>
                  <a:txBody>
                    <a:bodyPr/>
                    <a:lstStyle/>
                    <a:p>
                      <a:pPr lvl="0" algn="ctr">
                        <a:buNone/>
                      </a:pPr>
                      <a:r>
                        <a:rPr lang="en-US" sz="2000" cap="none" spc="0">
                          <a:solidFill>
                            <a:schemeClr val="tx1"/>
                          </a:solidFill>
                        </a:rPr>
                        <a:t>Employer’s Match</a:t>
                      </a:r>
                    </a:p>
                  </a:txBody>
                  <a:tcPr marL="173447" marR="270440" marT="133421" marB="133421">
                    <a:lnL w="19050" cap="flat" cmpd="sng" algn="ctr">
                      <a:solidFill>
                        <a:schemeClr val="tx1"/>
                      </a:solidFill>
                      <a:prstDash val="solid"/>
                    </a:lnL>
                    <a:lnR w="6350" cap="flat" cmpd="sng" algn="ctr">
                      <a:solidFill>
                        <a:schemeClr val="tx1">
                          <a:lumMod val="50000"/>
                          <a:lumOff val="50000"/>
                        </a:schemeClr>
                      </a:solidFill>
                      <a:prstDash val="solid"/>
                    </a:lnR>
                    <a:lnT w="38100" cmpd="sng">
                      <a:noFill/>
                    </a:lnT>
                    <a:lnB w="12700" cap="flat" cmpd="sng" algn="ctr">
                      <a:solidFill>
                        <a:schemeClr val="tx1"/>
                      </a:solidFill>
                      <a:prstDash val="solid"/>
                      <a:round/>
                      <a:headEnd type="none" w="med" len="med"/>
                      <a:tailEnd type="none" w="med" len="med"/>
                    </a:lnB>
                    <a:noFill/>
                  </a:tcPr>
                </a:tc>
                <a:tc>
                  <a:txBody>
                    <a:bodyPr/>
                    <a:lstStyle/>
                    <a:p>
                      <a:pPr algn="ctr"/>
                      <a:r>
                        <a:rPr lang="en-US" sz="2000" b="0" cap="none" spc="0">
                          <a:solidFill>
                            <a:schemeClr val="tx1"/>
                          </a:solidFill>
                        </a:rPr>
                        <a:t>3% of Salary every month</a:t>
                      </a:r>
                    </a:p>
                  </a:txBody>
                  <a:tcPr marL="173447" marR="270440" marT="133421" marB="133421">
                    <a:lnL w="6350" cap="flat" cmpd="sng" algn="ctr">
                      <a:solidFill>
                        <a:schemeClr val="tx1">
                          <a:lumMod val="50000"/>
                          <a:lumOff val="50000"/>
                        </a:schemeClr>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735438440"/>
                  </a:ext>
                </a:extLst>
              </a:tr>
              <a:tr h="942840">
                <a:tc>
                  <a:txBody>
                    <a:bodyPr/>
                    <a:lstStyle/>
                    <a:p>
                      <a:pPr lvl="0" algn="ctr">
                        <a:buNone/>
                      </a:pPr>
                      <a:r>
                        <a:rPr lang="en-US" sz="2000" cap="none" spc="0">
                          <a:solidFill>
                            <a:schemeClr val="tx1"/>
                          </a:solidFill>
                        </a:rPr>
                        <a:t>Retirement Fund Receipt</a:t>
                      </a:r>
                    </a:p>
                  </a:txBody>
                  <a:tcPr marL="173447" marR="270440" marT="133421" marB="1334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lvl="0" algn="ctr">
                        <a:buNone/>
                      </a:pPr>
                      <a:r>
                        <a:rPr lang="en-US" sz="2000" cap="none" spc="0">
                          <a:solidFill>
                            <a:schemeClr val="tx1"/>
                          </a:solidFill>
                        </a:rPr>
                        <a:t>8% of the total contribution</a:t>
                      </a:r>
                    </a:p>
                  </a:txBody>
                  <a:tcPr marL="173447" marR="270440" marT="133421" marB="133421">
                    <a:lnL w="12700" cap="flat" cmpd="sng" algn="ctr">
                      <a:solidFill>
                        <a:schemeClr val="tx1"/>
                      </a:solidFill>
                      <a:prstDash val="solid"/>
                      <a:round/>
                      <a:headEnd type="none" w="med" len="med"/>
                      <a:tailEnd type="none" w="med" len="med"/>
                    </a:lnL>
                    <a:lnR w="19050" cap="flat" cmpd="sng" algn="ctr">
                      <a:solidFill>
                        <a:schemeClr val="tx1"/>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solidFill>
                      <a:schemeClr val="bg1">
                        <a:lumMod val="85000"/>
                      </a:schemeClr>
                    </a:solidFill>
                  </a:tcPr>
                </a:tc>
                <a:extLst>
                  <a:ext uri="{0D108BD9-81ED-4DB2-BD59-A6C34878D82A}">
                    <a16:rowId xmlns:a16="http://schemas.microsoft.com/office/drawing/2014/main" val="3309937425"/>
                  </a:ext>
                </a:extLst>
              </a:tr>
            </a:tbl>
          </a:graphicData>
        </a:graphic>
      </p:graphicFrame>
      <p:pic>
        <p:nvPicPr>
          <p:cNvPr id="2" name="Picture 4" descr="A picture containing gauge&#10;&#10;Description automatically generated">
            <a:extLst>
              <a:ext uri="{FF2B5EF4-FFF2-40B4-BE49-F238E27FC236}">
                <a16:creationId xmlns:a16="http://schemas.microsoft.com/office/drawing/2014/main" id="{6879E692-56D6-63D1-FE3C-DB880DF1A521}"/>
              </a:ext>
            </a:extLst>
          </p:cNvPr>
          <p:cNvPicPr>
            <a:picLocks noChangeAspect="1"/>
          </p:cNvPicPr>
          <p:nvPr/>
        </p:nvPicPr>
        <p:blipFill>
          <a:blip r:embed="rId2"/>
          <a:stretch>
            <a:fillRect/>
          </a:stretch>
        </p:blipFill>
        <p:spPr>
          <a:xfrm>
            <a:off x="716479" y="2221568"/>
            <a:ext cx="4148445" cy="2404966"/>
          </a:xfrm>
          <a:prstGeom prst="rect">
            <a:avLst/>
          </a:prstGeom>
        </p:spPr>
      </p:pic>
    </p:spTree>
    <p:extLst>
      <p:ext uri="{BB962C8B-B14F-4D97-AF65-F5344CB8AC3E}">
        <p14:creationId xmlns:p14="http://schemas.microsoft.com/office/powerpoint/2010/main" val="3549400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7" name="Rectangle 126">
            <a:extLst>
              <a:ext uri="{FF2B5EF4-FFF2-40B4-BE49-F238E27FC236}">
                <a16:creationId xmlns:a16="http://schemas.microsoft.com/office/drawing/2014/main" id="{9C867835-A917-4A2B-8424-3AFAF7436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Freeform: Shape 128">
            <a:extLst>
              <a:ext uri="{FF2B5EF4-FFF2-40B4-BE49-F238E27FC236}">
                <a16:creationId xmlns:a16="http://schemas.microsoft.com/office/drawing/2014/main" id="{EED8D03E-F375-4E67-B932-FF9B007BB4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344152" y="387180"/>
            <a:ext cx="3850317" cy="6538623"/>
          </a:xfrm>
          <a:custGeom>
            <a:avLst/>
            <a:gdLst>
              <a:gd name="connsiteX0" fmla="*/ 0 w 3850317"/>
              <a:gd name="connsiteY0" fmla="*/ 0 h 5978116"/>
              <a:gd name="connsiteX1" fmla="*/ 3850317 w 3850317"/>
              <a:gd name="connsiteY1" fmla="*/ 0 h 5978116"/>
              <a:gd name="connsiteX2" fmla="*/ 3840373 w 3850317"/>
              <a:gd name="connsiteY2" fmla="*/ 258313 h 5978116"/>
              <a:gd name="connsiteX3" fmla="*/ 3755448 w 3850317"/>
              <a:gd name="connsiteY3" fmla="*/ 1537847 h 5978116"/>
              <a:gd name="connsiteX4" fmla="*/ 3150490 w 3850317"/>
              <a:gd name="connsiteY4" fmla="*/ 3989537 h 5978116"/>
              <a:gd name="connsiteX5" fmla="*/ 3089544 w 3850317"/>
              <a:gd name="connsiteY5" fmla="*/ 3606200 h 5978116"/>
              <a:gd name="connsiteX6" fmla="*/ 2922635 w 3850317"/>
              <a:gd name="connsiteY6" fmla="*/ 4519351 h 5978116"/>
              <a:gd name="connsiteX7" fmla="*/ 2904628 w 3850317"/>
              <a:gd name="connsiteY7" fmla="*/ 4466023 h 5978116"/>
              <a:gd name="connsiteX8" fmla="*/ 2825329 w 3850317"/>
              <a:gd name="connsiteY8" fmla="*/ 4562983 h 5978116"/>
              <a:gd name="connsiteX9" fmla="*/ 2695127 w 3850317"/>
              <a:gd name="connsiteY9" fmla="*/ 4973329 h 5978116"/>
              <a:gd name="connsiteX10" fmla="*/ 2501208 w 3850317"/>
              <a:gd name="connsiteY10" fmla="*/ 4457366 h 5978116"/>
              <a:gd name="connsiteX11" fmla="*/ 2209291 w 3850317"/>
              <a:gd name="connsiteY11" fmla="*/ 5028388 h 5978116"/>
              <a:gd name="connsiteX12" fmla="*/ 2135532 w 3850317"/>
              <a:gd name="connsiteY12" fmla="*/ 5321344 h 5978116"/>
              <a:gd name="connsiteX13" fmla="*/ 2009139 w 3850317"/>
              <a:gd name="connsiteY13" fmla="*/ 4714655 h 5978116"/>
              <a:gd name="connsiteX14" fmla="*/ 1918759 w 3850317"/>
              <a:gd name="connsiteY14" fmla="*/ 4486454 h 5978116"/>
              <a:gd name="connsiteX15" fmla="*/ 1800676 w 3850317"/>
              <a:gd name="connsiteY15" fmla="*/ 4608346 h 5978116"/>
              <a:gd name="connsiteX16" fmla="*/ 1614721 w 3850317"/>
              <a:gd name="connsiteY16" fmla="*/ 5319612 h 5978116"/>
              <a:gd name="connsiteX17" fmla="*/ 1530921 w 3850317"/>
              <a:gd name="connsiteY17" fmla="*/ 5433540 h 5978116"/>
              <a:gd name="connsiteX18" fmla="*/ 1569705 w 3850317"/>
              <a:gd name="connsiteY18" fmla="*/ 4803650 h 5978116"/>
              <a:gd name="connsiteX19" fmla="*/ 1517416 w 3850317"/>
              <a:gd name="connsiteY19" fmla="*/ 4640204 h 5978116"/>
              <a:gd name="connsiteX20" fmla="*/ 1425997 w 3850317"/>
              <a:gd name="connsiteY20" fmla="*/ 4800187 h 5978116"/>
              <a:gd name="connsiteX21" fmla="*/ 1348083 w 3850317"/>
              <a:gd name="connsiteY21" fmla="*/ 5363245 h 5978116"/>
              <a:gd name="connsiteX22" fmla="*/ 1200566 w 3850317"/>
              <a:gd name="connsiteY22" fmla="*/ 5526691 h 5978116"/>
              <a:gd name="connsiteX23" fmla="*/ 1027770 w 3850317"/>
              <a:gd name="connsiteY23" fmla="*/ 5803718 h 5978116"/>
              <a:gd name="connsiteX24" fmla="*/ 892373 w 3850317"/>
              <a:gd name="connsiteY24" fmla="*/ 5604950 h 5978116"/>
              <a:gd name="connsiteX25" fmla="*/ 681487 w 3850317"/>
              <a:gd name="connsiteY25" fmla="*/ 5914528 h 5978116"/>
              <a:gd name="connsiteX26" fmla="*/ 414155 w 3850317"/>
              <a:gd name="connsiteY26" fmla="*/ 5817569 h 5978116"/>
              <a:gd name="connsiteX27" fmla="*/ 360135 w 3850317"/>
              <a:gd name="connsiteY27" fmla="*/ 5287062 h 5978116"/>
              <a:gd name="connsiteX28" fmla="*/ 281875 w 3850317"/>
              <a:gd name="connsiteY28" fmla="*/ 4677256 h 5978116"/>
              <a:gd name="connsiteX29" fmla="*/ 237897 w 3850317"/>
              <a:gd name="connsiteY29" fmla="*/ 4207696 h 5978116"/>
              <a:gd name="connsiteX30" fmla="*/ 145093 w 3850317"/>
              <a:gd name="connsiteY30" fmla="*/ 3878379 h 5978116"/>
              <a:gd name="connsiteX31" fmla="*/ 72373 w 3850317"/>
              <a:gd name="connsiteY31" fmla="*/ 2447189 h 5978116"/>
              <a:gd name="connsiteX32" fmla="*/ 0 w 3850317"/>
              <a:gd name="connsiteY32" fmla="*/ 0 h 59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50317" h="5978116">
                <a:moveTo>
                  <a:pt x="0" y="0"/>
                </a:moveTo>
                <a:lnTo>
                  <a:pt x="3850317" y="0"/>
                </a:lnTo>
                <a:lnTo>
                  <a:pt x="3840373" y="258313"/>
                </a:lnTo>
                <a:cubicBezTo>
                  <a:pt x="3816350" y="852957"/>
                  <a:pt x="3786959" y="1372106"/>
                  <a:pt x="3755448" y="1537847"/>
                </a:cubicBezTo>
                <a:cubicBezTo>
                  <a:pt x="3300085" y="3936555"/>
                  <a:pt x="3150490" y="3989537"/>
                  <a:pt x="3150490" y="3989537"/>
                </a:cubicBezTo>
                <a:cubicBezTo>
                  <a:pt x="3150490" y="3989537"/>
                  <a:pt x="3124172" y="3732940"/>
                  <a:pt x="3089544" y="3606200"/>
                </a:cubicBezTo>
                <a:cubicBezTo>
                  <a:pt x="3082618" y="3784537"/>
                  <a:pt x="2946529" y="4491302"/>
                  <a:pt x="2922635" y="4519351"/>
                </a:cubicBezTo>
                <a:cubicBezTo>
                  <a:pt x="2916749" y="4502729"/>
                  <a:pt x="2910515" y="4484030"/>
                  <a:pt x="2904628" y="4466023"/>
                </a:cubicBezTo>
                <a:cubicBezTo>
                  <a:pt x="2884890" y="4501344"/>
                  <a:pt x="2859958" y="4534241"/>
                  <a:pt x="2825329" y="4562983"/>
                </a:cubicBezTo>
                <a:cubicBezTo>
                  <a:pt x="2706208" y="4662020"/>
                  <a:pt x="2743260" y="4833430"/>
                  <a:pt x="2695127" y="4973329"/>
                </a:cubicBezTo>
                <a:cubicBezTo>
                  <a:pt x="2446495" y="4877408"/>
                  <a:pt x="2545186" y="4641589"/>
                  <a:pt x="2501208" y="4457366"/>
                </a:cubicBezTo>
                <a:cubicBezTo>
                  <a:pt x="2341225" y="4936277"/>
                  <a:pt x="2267120" y="4837932"/>
                  <a:pt x="2209291" y="5028388"/>
                </a:cubicBezTo>
                <a:cubicBezTo>
                  <a:pt x="2137610" y="5264900"/>
                  <a:pt x="2135532" y="5321344"/>
                  <a:pt x="2135532" y="5321344"/>
                </a:cubicBezTo>
                <a:cubicBezTo>
                  <a:pt x="2004983" y="5137467"/>
                  <a:pt x="2054502" y="4933506"/>
                  <a:pt x="2009139" y="4714655"/>
                </a:cubicBezTo>
                <a:cubicBezTo>
                  <a:pt x="1956503" y="4642281"/>
                  <a:pt x="1932264" y="4565753"/>
                  <a:pt x="1918759" y="4486454"/>
                </a:cubicBezTo>
                <a:cubicBezTo>
                  <a:pt x="1889671" y="4439359"/>
                  <a:pt x="1848463" y="4656479"/>
                  <a:pt x="1800676" y="4608346"/>
                </a:cubicBezTo>
                <a:cubicBezTo>
                  <a:pt x="1760507" y="4832391"/>
                  <a:pt x="1681208" y="5047087"/>
                  <a:pt x="1614721" y="5319612"/>
                </a:cubicBezTo>
                <a:cubicBezTo>
                  <a:pt x="1580786" y="5457780"/>
                  <a:pt x="1530574" y="5446352"/>
                  <a:pt x="1530921" y="5433540"/>
                </a:cubicBezTo>
                <a:cubicBezTo>
                  <a:pt x="1532998" y="5109418"/>
                  <a:pt x="1600177" y="5128464"/>
                  <a:pt x="1569705" y="4803650"/>
                </a:cubicBezTo>
                <a:cubicBezTo>
                  <a:pt x="1566242" y="4746167"/>
                  <a:pt x="1596022" y="4651631"/>
                  <a:pt x="1517416" y="4640204"/>
                </a:cubicBezTo>
                <a:cubicBezTo>
                  <a:pt x="1415608" y="4628430"/>
                  <a:pt x="1436385" y="4747898"/>
                  <a:pt x="1425997" y="4800187"/>
                </a:cubicBezTo>
                <a:cubicBezTo>
                  <a:pt x="1389291" y="5009342"/>
                  <a:pt x="1370938" y="5149241"/>
                  <a:pt x="1348083" y="5363245"/>
                </a:cubicBezTo>
                <a:cubicBezTo>
                  <a:pt x="1336655" y="5453625"/>
                  <a:pt x="1352931" y="5563743"/>
                  <a:pt x="1200566" y="5526691"/>
                </a:cubicBezTo>
                <a:cubicBezTo>
                  <a:pt x="1051664" y="5551623"/>
                  <a:pt x="1099105" y="5719570"/>
                  <a:pt x="1027770" y="5803718"/>
                </a:cubicBezTo>
                <a:cubicBezTo>
                  <a:pt x="945009" y="5758701"/>
                  <a:pt x="1003184" y="5640964"/>
                  <a:pt x="892373" y="5604950"/>
                </a:cubicBezTo>
                <a:cubicBezTo>
                  <a:pt x="925963" y="5772552"/>
                  <a:pt x="680448" y="5747619"/>
                  <a:pt x="681487" y="5914528"/>
                </a:cubicBezTo>
                <a:cubicBezTo>
                  <a:pt x="534662" y="6049233"/>
                  <a:pt x="467137" y="5947425"/>
                  <a:pt x="414155" y="5817569"/>
                </a:cubicBezTo>
                <a:cubicBezTo>
                  <a:pt x="348015" y="5648929"/>
                  <a:pt x="370177" y="5468515"/>
                  <a:pt x="360135" y="5287062"/>
                </a:cubicBezTo>
                <a:cubicBezTo>
                  <a:pt x="338319" y="5059207"/>
                  <a:pt x="278758" y="4907881"/>
                  <a:pt x="281875" y="4677256"/>
                </a:cubicBezTo>
                <a:cubicBezTo>
                  <a:pt x="237204" y="4527316"/>
                  <a:pt x="250017" y="4367332"/>
                  <a:pt x="237897" y="4207696"/>
                </a:cubicBezTo>
                <a:cubicBezTo>
                  <a:pt x="210194" y="3969452"/>
                  <a:pt x="176258" y="4119047"/>
                  <a:pt x="145093" y="3878379"/>
                </a:cubicBezTo>
                <a:cubicBezTo>
                  <a:pt x="114274" y="3641175"/>
                  <a:pt x="72720" y="2448920"/>
                  <a:pt x="72373" y="2447189"/>
                </a:cubicBezTo>
                <a:cubicBezTo>
                  <a:pt x="72720" y="2447189"/>
                  <a:pt x="12120" y="1233809"/>
                  <a:pt x="0" y="0"/>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D21E0248-5616-528D-68F5-FC75B3234D2C}"/>
              </a:ext>
            </a:extLst>
          </p:cNvPr>
          <p:cNvSpPr>
            <a:spLocks noGrp="1"/>
          </p:cNvSpPr>
          <p:nvPr>
            <p:ph type="title"/>
          </p:nvPr>
        </p:nvSpPr>
        <p:spPr>
          <a:xfrm>
            <a:off x="1724569" y="354808"/>
            <a:ext cx="5806964" cy="797982"/>
          </a:xfrm>
          <a:prstGeom prst="ellipse">
            <a:avLst/>
          </a:prstGeom>
        </p:spPr>
        <p:txBody>
          <a:bodyPr vert="horz" lIns="91440" tIns="45720" rIns="91440" bIns="45720" rtlCol="0" anchor="b">
            <a:noAutofit/>
          </a:bodyPr>
          <a:lstStyle/>
          <a:p>
            <a:r>
              <a:rPr lang="en-US" b="1" kern="1200">
                <a:latin typeface="+mj-lt"/>
                <a:ea typeface="+mj-ea"/>
                <a:cs typeface="+mj-cs"/>
              </a:rPr>
              <a:t>Transportation</a:t>
            </a:r>
            <a:endParaRPr lang="en-US" kern="1200">
              <a:latin typeface="+mj-lt"/>
              <a:cs typeface="Calibri Light"/>
            </a:endParaRPr>
          </a:p>
        </p:txBody>
      </p:sp>
      <p:graphicFrame>
        <p:nvGraphicFramePr>
          <p:cNvPr id="6" name="Table 4">
            <a:extLst>
              <a:ext uri="{FF2B5EF4-FFF2-40B4-BE49-F238E27FC236}">
                <a16:creationId xmlns:a16="http://schemas.microsoft.com/office/drawing/2014/main" id="{137CB64A-7A33-1C79-17E9-8F59035C0BBA}"/>
              </a:ext>
            </a:extLst>
          </p:cNvPr>
          <p:cNvGraphicFramePr>
            <a:graphicFrameLocks/>
          </p:cNvGraphicFramePr>
          <p:nvPr>
            <p:extLst>
              <p:ext uri="{D42A27DB-BD31-4B8C-83A1-F6EECF244321}">
                <p14:modId xmlns:p14="http://schemas.microsoft.com/office/powerpoint/2010/main" val="4107943427"/>
              </p:ext>
            </p:extLst>
          </p:nvPr>
        </p:nvGraphicFramePr>
        <p:xfrm>
          <a:off x="7182091" y="1785652"/>
          <a:ext cx="4371156" cy="3286696"/>
        </p:xfrm>
        <a:graphic>
          <a:graphicData uri="http://schemas.openxmlformats.org/drawingml/2006/table">
            <a:tbl>
              <a:tblPr firstRow="1" bandRow="1">
                <a:noFill/>
                <a:tableStyleId>{8799B23B-EC83-4686-B30A-512413B5E67A}</a:tableStyleId>
              </a:tblPr>
              <a:tblGrid>
                <a:gridCol w="1619156">
                  <a:extLst>
                    <a:ext uri="{9D8B030D-6E8A-4147-A177-3AD203B41FA5}">
                      <a16:colId xmlns:a16="http://schemas.microsoft.com/office/drawing/2014/main" val="2619009586"/>
                    </a:ext>
                  </a:extLst>
                </a:gridCol>
                <a:gridCol w="1325600">
                  <a:extLst>
                    <a:ext uri="{9D8B030D-6E8A-4147-A177-3AD203B41FA5}">
                      <a16:colId xmlns:a16="http://schemas.microsoft.com/office/drawing/2014/main" val="2584952612"/>
                    </a:ext>
                  </a:extLst>
                </a:gridCol>
                <a:gridCol w="1426400">
                  <a:extLst>
                    <a:ext uri="{9D8B030D-6E8A-4147-A177-3AD203B41FA5}">
                      <a16:colId xmlns:a16="http://schemas.microsoft.com/office/drawing/2014/main" val="2395541558"/>
                    </a:ext>
                  </a:extLst>
                </a:gridCol>
              </a:tblGrid>
              <a:tr h="889581">
                <a:tc>
                  <a:txBody>
                    <a:bodyPr/>
                    <a:lstStyle/>
                    <a:p>
                      <a:pPr algn="ctr"/>
                      <a:endParaRPr lang="en-US" sz="1800" b="1" cap="none" spc="0">
                        <a:solidFill>
                          <a:srgbClr val="FFFFFF"/>
                        </a:solidFill>
                      </a:endParaRPr>
                    </a:p>
                  </a:txBody>
                  <a:tcPr marL="254651" marR="152791" marT="152791" marB="152791" anchor="ctr">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ctr"/>
                      <a:r>
                        <a:rPr lang="en-US" sz="1800" b="1" kern="1200" cap="none" spc="0">
                          <a:solidFill>
                            <a:schemeClr val="tx1"/>
                          </a:solidFill>
                        </a:rPr>
                        <a:t>Boston</a:t>
                      </a:r>
                      <a:endParaRPr lang="en-US" sz="1800" b="1" kern="1200" cap="none" spc="0">
                        <a:solidFill>
                          <a:schemeClr val="tx1"/>
                        </a:solidFill>
                        <a:latin typeface="+mn-lt"/>
                        <a:ea typeface="+mn-ea"/>
                        <a:cs typeface="+mn-cs"/>
                      </a:endParaRPr>
                    </a:p>
                  </a:txBody>
                  <a:tcPr marL="254651" marR="152791" marT="152791" marB="152791" anchor="ctr">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lvl="0" algn="ctr">
                        <a:buNone/>
                      </a:pPr>
                      <a:r>
                        <a:rPr lang="en-US" sz="1800" b="1" cap="none" spc="0">
                          <a:solidFill>
                            <a:schemeClr val="tx1"/>
                          </a:solidFill>
                        </a:rPr>
                        <a:t>Los Angeles</a:t>
                      </a:r>
                    </a:p>
                  </a:txBody>
                  <a:tcPr marL="254651" marR="152791" marT="152791" marB="152791" anchor="ctr">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1228277007"/>
                  </a:ext>
                </a:extLst>
              </a:tr>
              <a:tr h="889581">
                <a:tc>
                  <a:txBody>
                    <a:bodyPr/>
                    <a:lstStyle/>
                    <a:p>
                      <a:pPr lvl="0" algn="ctr">
                        <a:buNone/>
                      </a:pPr>
                      <a:r>
                        <a:rPr lang="en-US" sz="1800" cap="none" spc="0">
                          <a:solidFill>
                            <a:schemeClr val="tx1">
                              <a:lumMod val="85000"/>
                              <a:lumOff val="15000"/>
                            </a:schemeClr>
                          </a:solidFill>
                        </a:rPr>
                        <a:t>Transport</a:t>
                      </a:r>
                      <a:br>
                        <a:rPr lang="en-US" sz="1800" cap="none" spc="0">
                          <a:solidFill>
                            <a:srgbClr val="262626"/>
                          </a:solidFill>
                        </a:rPr>
                      </a:br>
                      <a:r>
                        <a:rPr lang="en-US" sz="1800" cap="none" spc="0">
                          <a:solidFill>
                            <a:schemeClr val="tx1">
                              <a:lumMod val="85000"/>
                              <a:lumOff val="15000"/>
                            </a:schemeClr>
                          </a:solidFill>
                        </a:rPr>
                        <a:t>(Student)</a:t>
                      </a:r>
                    </a:p>
                  </a:txBody>
                  <a:tcPr marL="254651" marR="152791" marT="152791" marB="152791">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r>
                        <a:rPr lang="en-US" sz="1800" cap="none" spc="0">
                          <a:solidFill>
                            <a:schemeClr val="tx1">
                              <a:lumMod val="85000"/>
                              <a:lumOff val="15000"/>
                            </a:schemeClr>
                          </a:solidFill>
                        </a:rPr>
                        <a:t>$ 200</a:t>
                      </a:r>
                    </a:p>
                  </a:txBody>
                  <a:tcPr marL="254651" marR="152791" marT="152791" marB="152791">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r>
                        <a:rPr lang="en-US" sz="1800" cap="none" spc="0">
                          <a:solidFill>
                            <a:schemeClr val="tx1">
                              <a:lumMod val="85000"/>
                              <a:lumOff val="15000"/>
                            </a:schemeClr>
                          </a:solidFill>
                        </a:rPr>
                        <a:t>$ 250</a:t>
                      </a:r>
                    </a:p>
                  </a:txBody>
                  <a:tcPr marL="254651" marR="152791" marT="152791" marB="152791">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174593011"/>
                  </a:ext>
                </a:extLst>
              </a:tr>
              <a:tr h="617953">
                <a:tc>
                  <a:txBody>
                    <a:bodyPr/>
                    <a:lstStyle/>
                    <a:p>
                      <a:pPr lvl="0" algn="ctr">
                        <a:buNone/>
                      </a:pPr>
                      <a:r>
                        <a:rPr lang="en-US" sz="1800" cap="none" spc="0">
                          <a:solidFill>
                            <a:schemeClr val="tx1">
                              <a:lumMod val="85000"/>
                              <a:lumOff val="15000"/>
                            </a:schemeClr>
                          </a:solidFill>
                        </a:rPr>
                        <a:t>Transport</a:t>
                      </a:r>
                    </a:p>
                  </a:txBody>
                  <a:tcPr marL="254651" marR="152791" marT="152791" marB="152791">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lvl="0" algn="ctr">
                        <a:buNone/>
                      </a:pPr>
                      <a:r>
                        <a:rPr lang="en-US" sz="1800" cap="none" spc="0">
                          <a:solidFill>
                            <a:schemeClr val="tx1">
                              <a:lumMod val="85000"/>
                              <a:lumOff val="15000"/>
                            </a:schemeClr>
                          </a:solidFill>
                        </a:rPr>
                        <a:t>$ 400</a:t>
                      </a:r>
                    </a:p>
                  </a:txBody>
                  <a:tcPr marL="254651" marR="152791" marT="152791" marB="152791">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lvl="0" algn="ctr">
                        <a:buNone/>
                      </a:pPr>
                      <a:r>
                        <a:rPr lang="en-US" sz="1800" cap="none" spc="0">
                          <a:solidFill>
                            <a:schemeClr val="tx1">
                              <a:lumMod val="85000"/>
                              <a:lumOff val="15000"/>
                            </a:schemeClr>
                          </a:solidFill>
                        </a:rPr>
                        <a:t>$ 500</a:t>
                      </a:r>
                    </a:p>
                  </a:txBody>
                  <a:tcPr marL="254651" marR="152791" marT="152791" marB="152791">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3735438440"/>
                  </a:ext>
                </a:extLst>
              </a:tr>
              <a:tr h="889581">
                <a:tc>
                  <a:txBody>
                    <a:bodyPr/>
                    <a:lstStyle/>
                    <a:p>
                      <a:pPr lvl="0" algn="ctr">
                        <a:buNone/>
                      </a:pPr>
                      <a:r>
                        <a:rPr lang="en-US" sz="1800" cap="none" spc="0">
                          <a:solidFill>
                            <a:schemeClr val="tx1">
                              <a:lumMod val="85000"/>
                              <a:lumOff val="15000"/>
                            </a:schemeClr>
                          </a:solidFill>
                        </a:rPr>
                        <a:t>Increment </a:t>
                      </a:r>
                      <a:br>
                        <a:rPr lang="en-US" sz="1800" cap="none" spc="0">
                          <a:solidFill>
                            <a:srgbClr val="262626"/>
                          </a:solidFill>
                        </a:rPr>
                      </a:br>
                      <a:r>
                        <a:rPr lang="en-US" sz="1800" cap="none" spc="0">
                          <a:solidFill>
                            <a:schemeClr val="tx1">
                              <a:lumMod val="85000"/>
                              <a:lumOff val="15000"/>
                            </a:schemeClr>
                          </a:solidFill>
                        </a:rPr>
                        <a:t>(Monthly)</a:t>
                      </a:r>
                    </a:p>
                  </a:txBody>
                  <a:tcPr marL="254651" marR="152791" marT="152791" marB="152791">
                    <a:lnL w="38100" cap="flat" cmpd="sng" algn="ctr">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pPr lvl="0" algn="ctr">
                        <a:buNone/>
                      </a:pPr>
                      <a:r>
                        <a:rPr lang="en-US" sz="1800" cap="none" spc="0">
                          <a:solidFill>
                            <a:schemeClr val="tx1">
                              <a:lumMod val="85000"/>
                              <a:lumOff val="15000"/>
                            </a:schemeClr>
                          </a:solidFill>
                        </a:rPr>
                        <a:t>3</a:t>
                      </a:r>
                    </a:p>
                  </a:txBody>
                  <a:tcPr marL="254651" marR="152791" marT="152791" marB="152791">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pPr lvl="0" algn="ctr">
                        <a:buNone/>
                      </a:pPr>
                      <a:r>
                        <a:rPr lang="en-US" sz="1800" cap="none" spc="0">
                          <a:solidFill>
                            <a:schemeClr val="tx1">
                              <a:lumMod val="85000"/>
                              <a:lumOff val="15000"/>
                            </a:schemeClr>
                          </a:solidFill>
                        </a:rPr>
                        <a:t>3</a:t>
                      </a:r>
                    </a:p>
                  </a:txBody>
                  <a:tcPr marL="254651" marR="152791" marT="152791" marB="152791">
                    <a:lnL w="38100" cap="flat" cmpd="sng" algn="ctr">
                      <a:solidFill>
                        <a:srgbClr val="FFFFFF"/>
                      </a:solidFill>
                      <a:prstDash val="solid"/>
                    </a:lnL>
                    <a:lnR w="38100" cap="flat" cmpd="sng" algn="ctr">
                      <a:noFill/>
                      <a:prstDash val="solid"/>
                    </a:lnR>
                    <a:lnT w="38100" cap="flat" cmpd="sng" algn="ctr">
                      <a:solidFill>
                        <a:srgbClr val="FFFFFF"/>
                      </a:solidFill>
                      <a:prstDash val="solid"/>
                    </a:lnT>
                    <a:lnB w="12700" cmpd="sng">
                      <a:noFill/>
                      <a:prstDash val="solid"/>
                    </a:lnB>
                    <a:solidFill>
                      <a:srgbClr val="878E8B">
                        <a:alpha val="14902"/>
                      </a:srgbClr>
                    </a:solidFill>
                  </a:tcPr>
                </a:tc>
                <a:extLst>
                  <a:ext uri="{0D108BD9-81ED-4DB2-BD59-A6C34878D82A}">
                    <a16:rowId xmlns:a16="http://schemas.microsoft.com/office/drawing/2014/main" val="3309937425"/>
                  </a:ext>
                </a:extLst>
              </a:tr>
            </a:tbl>
          </a:graphicData>
        </a:graphic>
      </p:graphicFrame>
      <p:pic>
        <p:nvPicPr>
          <p:cNvPr id="2" name="Picture 2" descr="A picture containing transport, aircraft, tarmac&#10;&#10;Description automatically generated">
            <a:extLst>
              <a:ext uri="{FF2B5EF4-FFF2-40B4-BE49-F238E27FC236}">
                <a16:creationId xmlns:a16="http://schemas.microsoft.com/office/drawing/2014/main" id="{86FF8D5C-3950-1B01-2777-4CEAF229A7E4}"/>
              </a:ext>
            </a:extLst>
          </p:cNvPr>
          <p:cNvPicPr>
            <a:picLocks noChangeAspect="1"/>
          </p:cNvPicPr>
          <p:nvPr/>
        </p:nvPicPr>
        <p:blipFill>
          <a:blip r:embed="rId2"/>
          <a:stretch>
            <a:fillRect/>
          </a:stretch>
        </p:blipFill>
        <p:spPr>
          <a:xfrm>
            <a:off x="478971" y="2249165"/>
            <a:ext cx="6232676" cy="2831385"/>
          </a:xfrm>
          <a:prstGeom prst="rect">
            <a:avLst/>
          </a:prstGeom>
        </p:spPr>
      </p:pic>
    </p:spTree>
    <p:extLst>
      <p:ext uri="{BB962C8B-B14F-4D97-AF65-F5344CB8AC3E}">
        <p14:creationId xmlns:p14="http://schemas.microsoft.com/office/powerpoint/2010/main" val="2461021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007ECB1-E43B-B0B0-5A11-65D13809B842}"/>
              </a:ext>
            </a:extLst>
          </p:cNvPr>
          <p:cNvSpPr txBox="1"/>
          <p:nvPr/>
        </p:nvSpPr>
        <p:spPr>
          <a:xfrm>
            <a:off x="841248" y="256032"/>
            <a:ext cx="10506456" cy="1014984"/>
          </a:xfrm>
          <a:prstGeom prst="ellipse">
            <a:avLst/>
          </a:prstGeom>
        </p:spPr>
        <p:txBody>
          <a:bodyPr vert="horz" lIns="91440" tIns="45720" rIns="91440" bIns="45720" rtlCol="0" anchor="b">
            <a:normAutofit/>
          </a:bodyPr>
          <a:lstStyle/>
          <a:p>
            <a:pPr>
              <a:lnSpc>
                <a:spcPct val="90000"/>
              </a:lnSpc>
              <a:spcBef>
                <a:spcPct val="0"/>
              </a:spcBef>
              <a:spcAft>
                <a:spcPts val="600"/>
              </a:spcAft>
            </a:pPr>
            <a:r>
              <a:rPr lang="en-US" sz="4400" b="1" kern="1200">
                <a:latin typeface="+mj-lt"/>
                <a:ea typeface="+mj-ea"/>
                <a:cs typeface="+mj-cs"/>
              </a:rPr>
              <a:t>First Car</a:t>
            </a:r>
            <a:endParaRPr lang="en-US" sz="4400" b="1" kern="1200">
              <a:latin typeface="+mj-lt"/>
              <a:ea typeface="+mj-ea"/>
              <a:cs typeface="Calibri Light"/>
            </a:endParaRPr>
          </a:p>
        </p:txBody>
      </p:sp>
      <p:sp>
        <p:nvSpPr>
          <p:cNvPr id="34" name="Rectangle 33">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6" name="Rectangle 35">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5" name="Rectangle 24">
            <a:extLst>
              <a:ext uri="{FF2B5EF4-FFF2-40B4-BE49-F238E27FC236}">
                <a16:creationId xmlns:a16="http://schemas.microsoft.com/office/drawing/2014/main" id="{9C867835-A917-4A2B-8424-3AFAF7436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3614" y="1926266"/>
            <a:ext cx="7744772" cy="43575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EED8D03E-F375-4E67-B932-FF9B007BB4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077678" y="2172277"/>
            <a:ext cx="2446464" cy="4154594"/>
          </a:xfrm>
          <a:custGeom>
            <a:avLst/>
            <a:gdLst>
              <a:gd name="connsiteX0" fmla="*/ 0 w 3850317"/>
              <a:gd name="connsiteY0" fmla="*/ 0 h 5978116"/>
              <a:gd name="connsiteX1" fmla="*/ 3850317 w 3850317"/>
              <a:gd name="connsiteY1" fmla="*/ 0 h 5978116"/>
              <a:gd name="connsiteX2" fmla="*/ 3840373 w 3850317"/>
              <a:gd name="connsiteY2" fmla="*/ 258313 h 5978116"/>
              <a:gd name="connsiteX3" fmla="*/ 3755448 w 3850317"/>
              <a:gd name="connsiteY3" fmla="*/ 1537847 h 5978116"/>
              <a:gd name="connsiteX4" fmla="*/ 3150490 w 3850317"/>
              <a:gd name="connsiteY4" fmla="*/ 3989537 h 5978116"/>
              <a:gd name="connsiteX5" fmla="*/ 3089544 w 3850317"/>
              <a:gd name="connsiteY5" fmla="*/ 3606200 h 5978116"/>
              <a:gd name="connsiteX6" fmla="*/ 2922635 w 3850317"/>
              <a:gd name="connsiteY6" fmla="*/ 4519351 h 5978116"/>
              <a:gd name="connsiteX7" fmla="*/ 2904628 w 3850317"/>
              <a:gd name="connsiteY7" fmla="*/ 4466023 h 5978116"/>
              <a:gd name="connsiteX8" fmla="*/ 2825329 w 3850317"/>
              <a:gd name="connsiteY8" fmla="*/ 4562983 h 5978116"/>
              <a:gd name="connsiteX9" fmla="*/ 2695127 w 3850317"/>
              <a:gd name="connsiteY9" fmla="*/ 4973329 h 5978116"/>
              <a:gd name="connsiteX10" fmla="*/ 2501208 w 3850317"/>
              <a:gd name="connsiteY10" fmla="*/ 4457366 h 5978116"/>
              <a:gd name="connsiteX11" fmla="*/ 2209291 w 3850317"/>
              <a:gd name="connsiteY11" fmla="*/ 5028388 h 5978116"/>
              <a:gd name="connsiteX12" fmla="*/ 2135532 w 3850317"/>
              <a:gd name="connsiteY12" fmla="*/ 5321344 h 5978116"/>
              <a:gd name="connsiteX13" fmla="*/ 2009139 w 3850317"/>
              <a:gd name="connsiteY13" fmla="*/ 4714655 h 5978116"/>
              <a:gd name="connsiteX14" fmla="*/ 1918759 w 3850317"/>
              <a:gd name="connsiteY14" fmla="*/ 4486454 h 5978116"/>
              <a:gd name="connsiteX15" fmla="*/ 1800676 w 3850317"/>
              <a:gd name="connsiteY15" fmla="*/ 4608346 h 5978116"/>
              <a:gd name="connsiteX16" fmla="*/ 1614721 w 3850317"/>
              <a:gd name="connsiteY16" fmla="*/ 5319612 h 5978116"/>
              <a:gd name="connsiteX17" fmla="*/ 1530921 w 3850317"/>
              <a:gd name="connsiteY17" fmla="*/ 5433540 h 5978116"/>
              <a:gd name="connsiteX18" fmla="*/ 1569705 w 3850317"/>
              <a:gd name="connsiteY18" fmla="*/ 4803650 h 5978116"/>
              <a:gd name="connsiteX19" fmla="*/ 1517416 w 3850317"/>
              <a:gd name="connsiteY19" fmla="*/ 4640204 h 5978116"/>
              <a:gd name="connsiteX20" fmla="*/ 1425997 w 3850317"/>
              <a:gd name="connsiteY20" fmla="*/ 4800187 h 5978116"/>
              <a:gd name="connsiteX21" fmla="*/ 1348083 w 3850317"/>
              <a:gd name="connsiteY21" fmla="*/ 5363245 h 5978116"/>
              <a:gd name="connsiteX22" fmla="*/ 1200566 w 3850317"/>
              <a:gd name="connsiteY22" fmla="*/ 5526691 h 5978116"/>
              <a:gd name="connsiteX23" fmla="*/ 1027770 w 3850317"/>
              <a:gd name="connsiteY23" fmla="*/ 5803718 h 5978116"/>
              <a:gd name="connsiteX24" fmla="*/ 892373 w 3850317"/>
              <a:gd name="connsiteY24" fmla="*/ 5604950 h 5978116"/>
              <a:gd name="connsiteX25" fmla="*/ 681487 w 3850317"/>
              <a:gd name="connsiteY25" fmla="*/ 5914528 h 5978116"/>
              <a:gd name="connsiteX26" fmla="*/ 414155 w 3850317"/>
              <a:gd name="connsiteY26" fmla="*/ 5817569 h 5978116"/>
              <a:gd name="connsiteX27" fmla="*/ 360135 w 3850317"/>
              <a:gd name="connsiteY27" fmla="*/ 5287062 h 5978116"/>
              <a:gd name="connsiteX28" fmla="*/ 281875 w 3850317"/>
              <a:gd name="connsiteY28" fmla="*/ 4677256 h 5978116"/>
              <a:gd name="connsiteX29" fmla="*/ 237897 w 3850317"/>
              <a:gd name="connsiteY29" fmla="*/ 4207696 h 5978116"/>
              <a:gd name="connsiteX30" fmla="*/ 145093 w 3850317"/>
              <a:gd name="connsiteY30" fmla="*/ 3878379 h 5978116"/>
              <a:gd name="connsiteX31" fmla="*/ 72373 w 3850317"/>
              <a:gd name="connsiteY31" fmla="*/ 2447189 h 5978116"/>
              <a:gd name="connsiteX32" fmla="*/ 0 w 3850317"/>
              <a:gd name="connsiteY32" fmla="*/ 0 h 59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50317" h="5978116">
                <a:moveTo>
                  <a:pt x="0" y="0"/>
                </a:moveTo>
                <a:lnTo>
                  <a:pt x="3850317" y="0"/>
                </a:lnTo>
                <a:lnTo>
                  <a:pt x="3840373" y="258313"/>
                </a:lnTo>
                <a:cubicBezTo>
                  <a:pt x="3816350" y="852957"/>
                  <a:pt x="3786959" y="1372106"/>
                  <a:pt x="3755448" y="1537847"/>
                </a:cubicBezTo>
                <a:cubicBezTo>
                  <a:pt x="3300085" y="3936555"/>
                  <a:pt x="3150490" y="3989537"/>
                  <a:pt x="3150490" y="3989537"/>
                </a:cubicBezTo>
                <a:cubicBezTo>
                  <a:pt x="3150490" y="3989537"/>
                  <a:pt x="3124172" y="3732940"/>
                  <a:pt x="3089544" y="3606200"/>
                </a:cubicBezTo>
                <a:cubicBezTo>
                  <a:pt x="3082618" y="3784537"/>
                  <a:pt x="2946529" y="4491302"/>
                  <a:pt x="2922635" y="4519351"/>
                </a:cubicBezTo>
                <a:cubicBezTo>
                  <a:pt x="2916749" y="4502729"/>
                  <a:pt x="2910515" y="4484030"/>
                  <a:pt x="2904628" y="4466023"/>
                </a:cubicBezTo>
                <a:cubicBezTo>
                  <a:pt x="2884890" y="4501344"/>
                  <a:pt x="2859958" y="4534241"/>
                  <a:pt x="2825329" y="4562983"/>
                </a:cubicBezTo>
                <a:cubicBezTo>
                  <a:pt x="2706208" y="4662020"/>
                  <a:pt x="2743260" y="4833430"/>
                  <a:pt x="2695127" y="4973329"/>
                </a:cubicBezTo>
                <a:cubicBezTo>
                  <a:pt x="2446495" y="4877408"/>
                  <a:pt x="2545186" y="4641589"/>
                  <a:pt x="2501208" y="4457366"/>
                </a:cubicBezTo>
                <a:cubicBezTo>
                  <a:pt x="2341225" y="4936277"/>
                  <a:pt x="2267120" y="4837932"/>
                  <a:pt x="2209291" y="5028388"/>
                </a:cubicBezTo>
                <a:cubicBezTo>
                  <a:pt x="2137610" y="5264900"/>
                  <a:pt x="2135532" y="5321344"/>
                  <a:pt x="2135532" y="5321344"/>
                </a:cubicBezTo>
                <a:cubicBezTo>
                  <a:pt x="2004983" y="5137467"/>
                  <a:pt x="2054502" y="4933506"/>
                  <a:pt x="2009139" y="4714655"/>
                </a:cubicBezTo>
                <a:cubicBezTo>
                  <a:pt x="1956503" y="4642281"/>
                  <a:pt x="1932264" y="4565753"/>
                  <a:pt x="1918759" y="4486454"/>
                </a:cubicBezTo>
                <a:cubicBezTo>
                  <a:pt x="1889671" y="4439359"/>
                  <a:pt x="1848463" y="4656479"/>
                  <a:pt x="1800676" y="4608346"/>
                </a:cubicBezTo>
                <a:cubicBezTo>
                  <a:pt x="1760507" y="4832391"/>
                  <a:pt x="1681208" y="5047087"/>
                  <a:pt x="1614721" y="5319612"/>
                </a:cubicBezTo>
                <a:cubicBezTo>
                  <a:pt x="1580786" y="5457780"/>
                  <a:pt x="1530574" y="5446352"/>
                  <a:pt x="1530921" y="5433540"/>
                </a:cubicBezTo>
                <a:cubicBezTo>
                  <a:pt x="1532998" y="5109418"/>
                  <a:pt x="1600177" y="5128464"/>
                  <a:pt x="1569705" y="4803650"/>
                </a:cubicBezTo>
                <a:cubicBezTo>
                  <a:pt x="1566242" y="4746167"/>
                  <a:pt x="1596022" y="4651631"/>
                  <a:pt x="1517416" y="4640204"/>
                </a:cubicBezTo>
                <a:cubicBezTo>
                  <a:pt x="1415608" y="4628430"/>
                  <a:pt x="1436385" y="4747898"/>
                  <a:pt x="1425997" y="4800187"/>
                </a:cubicBezTo>
                <a:cubicBezTo>
                  <a:pt x="1389291" y="5009342"/>
                  <a:pt x="1370938" y="5149241"/>
                  <a:pt x="1348083" y="5363245"/>
                </a:cubicBezTo>
                <a:cubicBezTo>
                  <a:pt x="1336655" y="5453625"/>
                  <a:pt x="1352931" y="5563743"/>
                  <a:pt x="1200566" y="5526691"/>
                </a:cubicBezTo>
                <a:cubicBezTo>
                  <a:pt x="1051664" y="5551623"/>
                  <a:pt x="1099105" y="5719570"/>
                  <a:pt x="1027770" y="5803718"/>
                </a:cubicBezTo>
                <a:cubicBezTo>
                  <a:pt x="945009" y="5758701"/>
                  <a:pt x="1003184" y="5640964"/>
                  <a:pt x="892373" y="5604950"/>
                </a:cubicBezTo>
                <a:cubicBezTo>
                  <a:pt x="925963" y="5772552"/>
                  <a:pt x="680448" y="5747619"/>
                  <a:pt x="681487" y="5914528"/>
                </a:cubicBezTo>
                <a:cubicBezTo>
                  <a:pt x="534662" y="6049233"/>
                  <a:pt x="467137" y="5947425"/>
                  <a:pt x="414155" y="5817569"/>
                </a:cubicBezTo>
                <a:cubicBezTo>
                  <a:pt x="348015" y="5648929"/>
                  <a:pt x="370177" y="5468515"/>
                  <a:pt x="360135" y="5287062"/>
                </a:cubicBezTo>
                <a:cubicBezTo>
                  <a:pt x="338319" y="5059207"/>
                  <a:pt x="278758" y="4907881"/>
                  <a:pt x="281875" y="4677256"/>
                </a:cubicBezTo>
                <a:cubicBezTo>
                  <a:pt x="237204" y="4527316"/>
                  <a:pt x="250017" y="4367332"/>
                  <a:pt x="237897" y="4207696"/>
                </a:cubicBezTo>
                <a:cubicBezTo>
                  <a:pt x="210194" y="3969452"/>
                  <a:pt x="176258" y="4119047"/>
                  <a:pt x="145093" y="3878379"/>
                </a:cubicBezTo>
                <a:cubicBezTo>
                  <a:pt x="114274" y="3641175"/>
                  <a:pt x="72720" y="2448920"/>
                  <a:pt x="72373" y="2447189"/>
                </a:cubicBezTo>
                <a:cubicBezTo>
                  <a:pt x="72720" y="2447189"/>
                  <a:pt x="12120" y="1233809"/>
                  <a:pt x="0" y="0"/>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graphicFrame>
        <p:nvGraphicFramePr>
          <p:cNvPr id="6" name="Table 5">
            <a:extLst>
              <a:ext uri="{FF2B5EF4-FFF2-40B4-BE49-F238E27FC236}">
                <a16:creationId xmlns:a16="http://schemas.microsoft.com/office/drawing/2014/main" id="{A5C2572D-429C-ED90-B339-DC926E18DFEB}"/>
              </a:ext>
            </a:extLst>
          </p:cNvPr>
          <p:cNvGraphicFramePr>
            <a:graphicFrameLocks noGrp="1"/>
          </p:cNvGraphicFramePr>
          <p:nvPr>
            <p:extLst>
              <p:ext uri="{D42A27DB-BD31-4B8C-83A1-F6EECF244321}">
                <p14:modId xmlns:p14="http://schemas.microsoft.com/office/powerpoint/2010/main" val="258041208"/>
              </p:ext>
            </p:extLst>
          </p:nvPr>
        </p:nvGraphicFramePr>
        <p:xfrm>
          <a:off x="7436174" y="1863947"/>
          <a:ext cx="4371156" cy="4774091"/>
        </p:xfrm>
        <a:graphic>
          <a:graphicData uri="http://schemas.openxmlformats.org/drawingml/2006/table">
            <a:tbl>
              <a:tblPr>
                <a:tableStyleId>{69C7853C-536D-4A76-A0AE-DD22124D55A5}</a:tableStyleId>
              </a:tblPr>
              <a:tblGrid>
                <a:gridCol w="2057882">
                  <a:extLst>
                    <a:ext uri="{9D8B030D-6E8A-4147-A177-3AD203B41FA5}">
                      <a16:colId xmlns:a16="http://schemas.microsoft.com/office/drawing/2014/main" val="1921102221"/>
                    </a:ext>
                  </a:extLst>
                </a:gridCol>
                <a:gridCol w="1117688">
                  <a:extLst>
                    <a:ext uri="{9D8B030D-6E8A-4147-A177-3AD203B41FA5}">
                      <a16:colId xmlns:a16="http://schemas.microsoft.com/office/drawing/2014/main" val="1071000549"/>
                    </a:ext>
                  </a:extLst>
                </a:gridCol>
                <a:gridCol w="1195586">
                  <a:extLst>
                    <a:ext uri="{9D8B030D-6E8A-4147-A177-3AD203B41FA5}">
                      <a16:colId xmlns:a16="http://schemas.microsoft.com/office/drawing/2014/main" val="913720148"/>
                    </a:ext>
                  </a:extLst>
                </a:gridCol>
              </a:tblGrid>
              <a:tr h="477963">
                <a:tc>
                  <a:txBody>
                    <a:bodyPr/>
                    <a:lstStyle/>
                    <a:p>
                      <a:pPr algn="ctr" fontAlgn="ctr"/>
                      <a:endParaRPr lang="en-US" sz="1500" u="none" strike="noStrike" cap="none" spc="0">
                        <a:effectLst/>
                      </a:endParaRPr>
                    </a:p>
                  </a:txBody>
                  <a:tcPr marL="134108" marR="15563" marT="103160" marB="103160" anchor="ctr"/>
                </a:tc>
                <a:tc>
                  <a:txBody>
                    <a:bodyPr/>
                    <a:lstStyle/>
                    <a:p>
                      <a:pPr algn="ctr" fontAlgn="ctr"/>
                      <a:r>
                        <a:rPr lang="en-US" sz="1500" b="1" u="none" strike="noStrike" cap="none" spc="0">
                          <a:effectLst/>
                        </a:rPr>
                        <a:t>Boston</a:t>
                      </a:r>
                    </a:p>
                  </a:txBody>
                  <a:tcPr marL="134108" marR="15563" marT="103160" marB="103160" anchor="ctr"/>
                </a:tc>
                <a:tc>
                  <a:txBody>
                    <a:bodyPr/>
                    <a:lstStyle/>
                    <a:p>
                      <a:pPr algn="ctr" fontAlgn="ctr"/>
                      <a:r>
                        <a:rPr lang="en-US" sz="1500" b="1" u="none" strike="noStrike" cap="none" spc="0">
                          <a:effectLst/>
                        </a:rPr>
                        <a:t>Los Angeles</a:t>
                      </a:r>
                    </a:p>
                  </a:txBody>
                  <a:tcPr marL="134108" marR="15563" marT="103160" marB="103160" anchor="ctr"/>
                </a:tc>
                <a:extLst>
                  <a:ext uri="{0D108BD9-81ED-4DB2-BD59-A6C34878D82A}">
                    <a16:rowId xmlns:a16="http://schemas.microsoft.com/office/drawing/2014/main" val="3145658125"/>
                  </a:ext>
                </a:extLst>
              </a:tr>
              <a:tr h="477963">
                <a:tc>
                  <a:txBody>
                    <a:bodyPr/>
                    <a:lstStyle/>
                    <a:p>
                      <a:pPr algn="ctr" fontAlgn="ctr"/>
                      <a:r>
                        <a:rPr lang="en-US" sz="1500" b="1" u="none" strike="noStrike" cap="none" spc="0">
                          <a:effectLst/>
                        </a:rPr>
                        <a:t>Cost of car</a:t>
                      </a:r>
                    </a:p>
                  </a:txBody>
                  <a:tcPr marL="134108" marR="15563" marT="103160" marB="103160" anchor="ctr"/>
                </a:tc>
                <a:tc>
                  <a:txBody>
                    <a:bodyPr/>
                    <a:lstStyle/>
                    <a:p>
                      <a:pPr algn="ctr" fontAlgn="ctr"/>
                      <a:r>
                        <a:rPr lang="en-US" sz="1500" u="none" strike="noStrike" cap="none" spc="0">
                          <a:effectLst/>
                        </a:rPr>
                        <a:t>$30000</a:t>
                      </a:r>
                    </a:p>
                  </a:txBody>
                  <a:tcPr marL="134108" marR="15563" marT="103160" marB="103160" anchor="ctr"/>
                </a:tc>
                <a:tc>
                  <a:txBody>
                    <a:bodyPr/>
                    <a:lstStyle/>
                    <a:p>
                      <a:pPr algn="ctr" fontAlgn="ctr"/>
                      <a:r>
                        <a:rPr lang="en-US" sz="1500" u="none" strike="noStrike" cap="none" spc="0">
                          <a:effectLst/>
                        </a:rPr>
                        <a:t>$40000</a:t>
                      </a:r>
                    </a:p>
                  </a:txBody>
                  <a:tcPr marL="134108" marR="15563" marT="103160" marB="103160" anchor="ctr"/>
                </a:tc>
                <a:extLst>
                  <a:ext uri="{0D108BD9-81ED-4DB2-BD59-A6C34878D82A}">
                    <a16:rowId xmlns:a16="http://schemas.microsoft.com/office/drawing/2014/main" val="2200187648"/>
                  </a:ext>
                </a:extLst>
              </a:tr>
              <a:tr h="477963">
                <a:tc>
                  <a:txBody>
                    <a:bodyPr/>
                    <a:lstStyle/>
                    <a:p>
                      <a:pPr algn="ctr" fontAlgn="ctr"/>
                      <a:r>
                        <a:rPr lang="en-US" sz="1500" b="1" u="none" strike="noStrike" cap="none" spc="0">
                          <a:effectLst/>
                        </a:rPr>
                        <a:t>Down Payment </a:t>
                      </a:r>
                    </a:p>
                  </a:txBody>
                  <a:tcPr marL="134108" marR="15563" marT="103160" marB="103160" anchor="ctr"/>
                </a:tc>
                <a:tc>
                  <a:txBody>
                    <a:bodyPr/>
                    <a:lstStyle/>
                    <a:p>
                      <a:pPr algn="ctr" fontAlgn="ctr"/>
                      <a:r>
                        <a:rPr lang="en-US" sz="1500" u="none" strike="noStrike" cap="none" spc="0">
                          <a:effectLst/>
                        </a:rPr>
                        <a:t>$5000</a:t>
                      </a:r>
                    </a:p>
                  </a:txBody>
                  <a:tcPr marL="134108" marR="15563" marT="103160" marB="103160" anchor="ctr"/>
                </a:tc>
                <a:tc>
                  <a:txBody>
                    <a:bodyPr/>
                    <a:lstStyle/>
                    <a:p>
                      <a:pPr algn="ctr" fontAlgn="ctr"/>
                      <a:r>
                        <a:rPr lang="en-US" sz="1500" u="none" strike="noStrike" cap="none" spc="0">
                          <a:effectLst/>
                        </a:rPr>
                        <a:t>$6000</a:t>
                      </a:r>
                    </a:p>
                  </a:txBody>
                  <a:tcPr marL="134108" marR="15563" marT="103160" marB="103160" anchor="ctr"/>
                </a:tc>
                <a:extLst>
                  <a:ext uri="{0D108BD9-81ED-4DB2-BD59-A6C34878D82A}">
                    <a16:rowId xmlns:a16="http://schemas.microsoft.com/office/drawing/2014/main" val="1035188152"/>
                  </a:ext>
                </a:extLst>
              </a:tr>
              <a:tr h="714175">
                <a:tc>
                  <a:txBody>
                    <a:bodyPr/>
                    <a:lstStyle/>
                    <a:p>
                      <a:pPr algn="ctr" fontAlgn="ctr"/>
                      <a:r>
                        <a:rPr lang="en-US" sz="1500" b="1" u="none" strike="noStrike" cap="none" spc="0">
                          <a:effectLst/>
                        </a:rPr>
                        <a:t>No. for Period</a:t>
                      </a:r>
                      <a:br>
                        <a:rPr lang="en-US" sz="1500" b="1" u="none" strike="noStrike" cap="none" spc="0">
                          <a:effectLst/>
                        </a:rPr>
                      </a:br>
                      <a:r>
                        <a:rPr lang="en-US" sz="1500" b="1" u="none" strike="noStrike" cap="none" spc="0">
                          <a:effectLst/>
                        </a:rPr>
                        <a:t>(months)</a:t>
                      </a:r>
                    </a:p>
                  </a:txBody>
                  <a:tcPr marL="134108" marR="15563" marT="103160" marB="103160" anchor="ctr"/>
                </a:tc>
                <a:tc>
                  <a:txBody>
                    <a:bodyPr/>
                    <a:lstStyle/>
                    <a:p>
                      <a:pPr algn="ctr" fontAlgn="ctr"/>
                      <a:r>
                        <a:rPr lang="en-US" sz="1500" u="none" strike="noStrike" cap="none" spc="0">
                          <a:effectLst/>
                        </a:rPr>
                        <a:t>60</a:t>
                      </a:r>
                    </a:p>
                  </a:txBody>
                  <a:tcPr marL="134108" marR="15563" marT="103160" marB="103160" anchor="ctr"/>
                </a:tc>
                <a:tc>
                  <a:txBody>
                    <a:bodyPr/>
                    <a:lstStyle/>
                    <a:p>
                      <a:pPr algn="ctr" fontAlgn="ctr"/>
                      <a:r>
                        <a:rPr lang="en-US" sz="1500" u="none" strike="noStrike" cap="none" spc="0">
                          <a:effectLst/>
                        </a:rPr>
                        <a:t>60</a:t>
                      </a:r>
                    </a:p>
                  </a:txBody>
                  <a:tcPr marL="134108" marR="15563" marT="103160" marB="103160" anchor="ctr"/>
                </a:tc>
                <a:extLst>
                  <a:ext uri="{0D108BD9-81ED-4DB2-BD59-A6C34878D82A}">
                    <a16:rowId xmlns:a16="http://schemas.microsoft.com/office/drawing/2014/main" val="112014483"/>
                  </a:ext>
                </a:extLst>
              </a:tr>
              <a:tr h="477963">
                <a:tc>
                  <a:txBody>
                    <a:bodyPr/>
                    <a:lstStyle/>
                    <a:p>
                      <a:pPr algn="ctr" fontAlgn="ctr"/>
                      <a:r>
                        <a:rPr lang="en-US" sz="1500" b="1" u="none" strike="noStrike" cap="none" spc="0">
                          <a:effectLst/>
                        </a:rPr>
                        <a:t>interest for car loan</a:t>
                      </a:r>
                    </a:p>
                  </a:txBody>
                  <a:tcPr marL="134108" marR="15563" marT="103160" marB="103160" anchor="ctr"/>
                </a:tc>
                <a:tc>
                  <a:txBody>
                    <a:bodyPr/>
                    <a:lstStyle/>
                    <a:p>
                      <a:pPr algn="ctr" fontAlgn="ctr"/>
                      <a:r>
                        <a:rPr lang="en-US" sz="1500" u="none" strike="noStrike" cap="none" spc="0">
                          <a:effectLst/>
                        </a:rPr>
                        <a:t>5%</a:t>
                      </a:r>
                    </a:p>
                  </a:txBody>
                  <a:tcPr marL="134108" marR="15563" marT="103160" marB="103160" anchor="ctr"/>
                </a:tc>
                <a:tc>
                  <a:txBody>
                    <a:bodyPr/>
                    <a:lstStyle/>
                    <a:p>
                      <a:pPr algn="ctr" fontAlgn="ctr"/>
                      <a:r>
                        <a:rPr lang="en-US" sz="1500" u="none" strike="noStrike" cap="none" spc="0">
                          <a:effectLst/>
                        </a:rPr>
                        <a:t>5%</a:t>
                      </a:r>
                    </a:p>
                  </a:txBody>
                  <a:tcPr marL="134108" marR="15563" marT="103160" marB="103160" anchor="ctr"/>
                </a:tc>
                <a:extLst>
                  <a:ext uri="{0D108BD9-81ED-4DB2-BD59-A6C34878D82A}">
                    <a16:rowId xmlns:a16="http://schemas.microsoft.com/office/drawing/2014/main" val="3438205586"/>
                  </a:ext>
                </a:extLst>
              </a:tr>
              <a:tr h="477963">
                <a:tc>
                  <a:txBody>
                    <a:bodyPr/>
                    <a:lstStyle/>
                    <a:p>
                      <a:pPr algn="ctr" fontAlgn="ctr"/>
                      <a:r>
                        <a:rPr lang="en-US" sz="1500" b="1" u="none" strike="noStrike" cap="none" spc="0">
                          <a:effectLst/>
                        </a:rPr>
                        <a:t>Monthly Payments</a:t>
                      </a:r>
                    </a:p>
                  </a:txBody>
                  <a:tcPr marL="134108" marR="15563" marT="103160" marB="103160" anchor="ctr"/>
                </a:tc>
                <a:tc>
                  <a:txBody>
                    <a:bodyPr/>
                    <a:lstStyle/>
                    <a:p>
                      <a:pPr algn="ctr" fontAlgn="ctr"/>
                      <a:r>
                        <a:rPr lang="en-US" sz="1500" u="none" strike="noStrike" cap="none" spc="0">
                          <a:effectLst/>
                        </a:rPr>
                        <a:t>$471.78</a:t>
                      </a:r>
                    </a:p>
                  </a:txBody>
                  <a:tcPr marL="134108" marR="15563" marT="103160" marB="103160" anchor="ctr"/>
                </a:tc>
                <a:tc>
                  <a:txBody>
                    <a:bodyPr/>
                    <a:lstStyle/>
                    <a:p>
                      <a:pPr algn="ctr" fontAlgn="ctr"/>
                      <a:r>
                        <a:rPr lang="en-US" sz="1500" u="none" strike="noStrike" cap="none" spc="0">
                          <a:effectLst/>
                        </a:rPr>
                        <a:t>$641.62</a:t>
                      </a:r>
                    </a:p>
                  </a:txBody>
                  <a:tcPr marL="134108" marR="15563" marT="103160" marB="103160" anchor="ctr"/>
                </a:tc>
                <a:extLst>
                  <a:ext uri="{0D108BD9-81ED-4DB2-BD59-A6C34878D82A}">
                    <a16:rowId xmlns:a16="http://schemas.microsoft.com/office/drawing/2014/main" val="2673818621"/>
                  </a:ext>
                </a:extLst>
              </a:tr>
              <a:tr h="714175">
                <a:tc>
                  <a:txBody>
                    <a:bodyPr/>
                    <a:lstStyle/>
                    <a:p>
                      <a:pPr algn="ctr" fontAlgn="ctr"/>
                      <a:r>
                        <a:rPr lang="en-US" sz="1500" b="1" u="none" strike="noStrike" cap="none" spc="0">
                          <a:effectLst/>
                        </a:rPr>
                        <a:t>Resale (After 15 years)</a:t>
                      </a:r>
                    </a:p>
                  </a:txBody>
                  <a:tcPr marL="134108" marR="15563" marT="103160" marB="103160" anchor="ctr"/>
                </a:tc>
                <a:tc>
                  <a:txBody>
                    <a:bodyPr/>
                    <a:lstStyle/>
                    <a:p>
                      <a:pPr algn="ctr" fontAlgn="ctr"/>
                      <a:r>
                        <a:rPr lang="en-US" sz="1500" u="none" strike="noStrike" cap="none" spc="0">
                          <a:effectLst/>
                        </a:rPr>
                        <a:t>$3000</a:t>
                      </a:r>
                    </a:p>
                  </a:txBody>
                  <a:tcPr marL="134108" marR="15563" marT="103160" marB="103160" anchor="ctr"/>
                </a:tc>
                <a:tc>
                  <a:txBody>
                    <a:bodyPr/>
                    <a:lstStyle/>
                    <a:p>
                      <a:pPr algn="ctr" fontAlgn="ctr"/>
                      <a:r>
                        <a:rPr lang="en-US" sz="1500" u="none" strike="noStrike" cap="none" spc="0">
                          <a:effectLst/>
                        </a:rPr>
                        <a:t>$4500</a:t>
                      </a:r>
                    </a:p>
                  </a:txBody>
                  <a:tcPr marL="134108" marR="15563" marT="103160" marB="103160" anchor="ctr"/>
                </a:tc>
                <a:extLst>
                  <a:ext uri="{0D108BD9-81ED-4DB2-BD59-A6C34878D82A}">
                    <a16:rowId xmlns:a16="http://schemas.microsoft.com/office/drawing/2014/main" val="4245929194"/>
                  </a:ext>
                </a:extLst>
              </a:tr>
              <a:tr h="477963">
                <a:tc>
                  <a:txBody>
                    <a:bodyPr/>
                    <a:lstStyle/>
                    <a:p>
                      <a:pPr algn="ctr" fontAlgn="ctr"/>
                      <a:r>
                        <a:rPr lang="en-US" sz="1500" b="1" u="none" strike="noStrike" cap="none" spc="0">
                          <a:effectLst/>
                        </a:rPr>
                        <a:t>O&amp;M Cost</a:t>
                      </a:r>
                    </a:p>
                  </a:txBody>
                  <a:tcPr marL="134108" marR="15563" marT="103160" marB="103160" anchor="ctr"/>
                </a:tc>
                <a:tc>
                  <a:txBody>
                    <a:bodyPr/>
                    <a:lstStyle/>
                    <a:p>
                      <a:pPr algn="ctr" fontAlgn="ctr"/>
                      <a:r>
                        <a:rPr lang="en-US" sz="1500" u="none" strike="noStrike" cap="none" spc="0">
                          <a:effectLst/>
                        </a:rPr>
                        <a:t>$66</a:t>
                      </a:r>
                    </a:p>
                  </a:txBody>
                  <a:tcPr marL="134108" marR="15563" marT="103160" marB="103160" anchor="ctr"/>
                </a:tc>
                <a:tc>
                  <a:txBody>
                    <a:bodyPr/>
                    <a:lstStyle/>
                    <a:p>
                      <a:pPr algn="ctr" fontAlgn="ctr"/>
                      <a:r>
                        <a:rPr lang="en-US" sz="1500" u="none" strike="noStrike" cap="none" spc="0">
                          <a:effectLst/>
                        </a:rPr>
                        <a:t>$80</a:t>
                      </a:r>
                    </a:p>
                  </a:txBody>
                  <a:tcPr marL="134108" marR="15563" marT="103160" marB="103160" anchor="ctr"/>
                </a:tc>
                <a:extLst>
                  <a:ext uri="{0D108BD9-81ED-4DB2-BD59-A6C34878D82A}">
                    <a16:rowId xmlns:a16="http://schemas.microsoft.com/office/drawing/2014/main" val="2597253240"/>
                  </a:ext>
                </a:extLst>
              </a:tr>
              <a:tr h="477963">
                <a:tc>
                  <a:txBody>
                    <a:bodyPr/>
                    <a:lstStyle/>
                    <a:p>
                      <a:pPr algn="ctr" fontAlgn="ctr"/>
                      <a:r>
                        <a:rPr lang="en-US" sz="1500" b="1" u="none" strike="noStrike" cap="none" spc="0">
                          <a:effectLst/>
                        </a:rPr>
                        <a:t>Increment</a:t>
                      </a:r>
                    </a:p>
                  </a:txBody>
                  <a:tcPr marL="134108" marR="15563" marT="103160" marB="103160" anchor="ctr"/>
                </a:tc>
                <a:tc>
                  <a:txBody>
                    <a:bodyPr/>
                    <a:lstStyle/>
                    <a:p>
                      <a:pPr algn="ctr" fontAlgn="ctr"/>
                      <a:r>
                        <a:rPr lang="en-US" sz="1500" u="none" strike="noStrike" cap="none" spc="0">
                          <a:effectLst/>
                        </a:rPr>
                        <a:t>1</a:t>
                      </a:r>
                    </a:p>
                  </a:txBody>
                  <a:tcPr marL="134108" marR="15563" marT="103160" marB="103160" anchor="ctr"/>
                </a:tc>
                <a:tc>
                  <a:txBody>
                    <a:bodyPr/>
                    <a:lstStyle/>
                    <a:p>
                      <a:pPr algn="ctr" fontAlgn="ctr"/>
                      <a:r>
                        <a:rPr lang="en-US" sz="1500" u="none" strike="noStrike" cap="none" spc="0">
                          <a:effectLst/>
                        </a:rPr>
                        <a:t>1</a:t>
                      </a:r>
                    </a:p>
                  </a:txBody>
                  <a:tcPr marL="134108" marR="15563" marT="103160" marB="103160" anchor="ctr"/>
                </a:tc>
                <a:extLst>
                  <a:ext uri="{0D108BD9-81ED-4DB2-BD59-A6C34878D82A}">
                    <a16:rowId xmlns:a16="http://schemas.microsoft.com/office/drawing/2014/main" val="4247785945"/>
                  </a:ext>
                </a:extLst>
              </a:tr>
            </a:tbl>
          </a:graphicData>
        </a:graphic>
      </p:graphicFrame>
      <p:pic>
        <p:nvPicPr>
          <p:cNvPr id="2" name="Picture 2">
            <a:extLst>
              <a:ext uri="{FF2B5EF4-FFF2-40B4-BE49-F238E27FC236}">
                <a16:creationId xmlns:a16="http://schemas.microsoft.com/office/drawing/2014/main" id="{F0C67846-3106-49A5-15D6-BB908950B0AE}"/>
              </a:ext>
            </a:extLst>
          </p:cNvPr>
          <p:cNvPicPr>
            <a:picLocks noChangeAspect="1"/>
          </p:cNvPicPr>
          <p:nvPr/>
        </p:nvPicPr>
        <p:blipFill>
          <a:blip r:embed="rId2"/>
          <a:stretch>
            <a:fillRect/>
          </a:stretch>
        </p:blipFill>
        <p:spPr>
          <a:xfrm>
            <a:off x="2995167" y="3877784"/>
            <a:ext cx="3336323" cy="2230112"/>
          </a:xfrm>
          <a:prstGeom prst="rect">
            <a:avLst/>
          </a:prstGeom>
        </p:spPr>
      </p:pic>
    </p:spTree>
    <p:extLst>
      <p:ext uri="{BB962C8B-B14F-4D97-AF65-F5344CB8AC3E}">
        <p14:creationId xmlns:p14="http://schemas.microsoft.com/office/powerpoint/2010/main" val="3744000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007ECB1-E43B-B0B0-5A11-65D13809B842}"/>
              </a:ext>
            </a:extLst>
          </p:cNvPr>
          <p:cNvSpPr txBox="1"/>
          <p:nvPr/>
        </p:nvSpPr>
        <p:spPr>
          <a:xfrm>
            <a:off x="841248" y="256032"/>
            <a:ext cx="10506456" cy="1014984"/>
          </a:xfrm>
          <a:prstGeom prst="ellipse">
            <a:avLst/>
          </a:prstGeom>
        </p:spPr>
        <p:txBody>
          <a:bodyPr vert="horz" lIns="91440" tIns="45720" rIns="91440" bIns="45720" rtlCol="0" anchor="b">
            <a:normAutofit/>
          </a:bodyPr>
          <a:lstStyle/>
          <a:p>
            <a:pPr>
              <a:lnSpc>
                <a:spcPct val="90000"/>
              </a:lnSpc>
              <a:spcBef>
                <a:spcPct val="0"/>
              </a:spcBef>
              <a:spcAft>
                <a:spcPts val="600"/>
              </a:spcAft>
            </a:pPr>
            <a:r>
              <a:rPr lang="en-US" sz="4400" b="1" kern="1200">
                <a:latin typeface="+mj-lt"/>
                <a:ea typeface="+mj-ea"/>
                <a:cs typeface="+mj-cs"/>
              </a:rPr>
              <a:t>Second Car</a:t>
            </a:r>
            <a:endParaRPr lang="en-US" sz="4400" b="1" kern="1200">
              <a:latin typeface="+mj-lt"/>
              <a:ea typeface="+mj-ea"/>
              <a:cs typeface="Calibri Light"/>
            </a:endParaRPr>
          </a:p>
        </p:txBody>
      </p:sp>
      <p:sp>
        <p:nvSpPr>
          <p:cNvPr id="34" name="Rectangle 33">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6" name="Rectangle 35">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5" name="Rectangle 24">
            <a:extLst>
              <a:ext uri="{FF2B5EF4-FFF2-40B4-BE49-F238E27FC236}">
                <a16:creationId xmlns:a16="http://schemas.microsoft.com/office/drawing/2014/main" id="{9C867835-A917-4A2B-8424-3AFAF7436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3614" y="1926266"/>
            <a:ext cx="7744772" cy="43575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EED8D03E-F375-4E67-B932-FF9B007BB4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077678" y="2172277"/>
            <a:ext cx="2446464" cy="4154594"/>
          </a:xfrm>
          <a:custGeom>
            <a:avLst/>
            <a:gdLst>
              <a:gd name="connsiteX0" fmla="*/ 0 w 3850317"/>
              <a:gd name="connsiteY0" fmla="*/ 0 h 5978116"/>
              <a:gd name="connsiteX1" fmla="*/ 3850317 w 3850317"/>
              <a:gd name="connsiteY1" fmla="*/ 0 h 5978116"/>
              <a:gd name="connsiteX2" fmla="*/ 3840373 w 3850317"/>
              <a:gd name="connsiteY2" fmla="*/ 258313 h 5978116"/>
              <a:gd name="connsiteX3" fmla="*/ 3755448 w 3850317"/>
              <a:gd name="connsiteY3" fmla="*/ 1537847 h 5978116"/>
              <a:gd name="connsiteX4" fmla="*/ 3150490 w 3850317"/>
              <a:gd name="connsiteY4" fmla="*/ 3989537 h 5978116"/>
              <a:gd name="connsiteX5" fmla="*/ 3089544 w 3850317"/>
              <a:gd name="connsiteY5" fmla="*/ 3606200 h 5978116"/>
              <a:gd name="connsiteX6" fmla="*/ 2922635 w 3850317"/>
              <a:gd name="connsiteY6" fmla="*/ 4519351 h 5978116"/>
              <a:gd name="connsiteX7" fmla="*/ 2904628 w 3850317"/>
              <a:gd name="connsiteY7" fmla="*/ 4466023 h 5978116"/>
              <a:gd name="connsiteX8" fmla="*/ 2825329 w 3850317"/>
              <a:gd name="connsiteY8" fmla="*/ 4562983 h 5978116"/>
              <a:gd name="connsiteX9" fmla="*/ 2695127 w 3850317"/>
              <a:gd name="connsiteY9" fmla="*/ 4973329 h 5978116"/>
              <a:gd name="connsiteX10" fmla="*/ 2501208 w 3850317"/>
              <a:gd name="connsiteY10" fmla="*/ 4457366 h 5978116"/>
              <a:gd name="connsiteX11" fmla="*/ 2209291 w 3850317"/>
              <a:gd name="connsiteY11" fmla="*/ 5028388 h 5978116"/>
              <a:gd name="connsiteX12" fmla="*/ 2135532 w 3850317"/>
              <a:gd name="connsiteY12" fmla="*/ 5321344 h 5978116"/>
              <a:gd name="connsiteX13" fmla="*/ 2009139 w 3850317"/>
              <a:gd name="connsiteY13" fmla="*/ 4714655 h 5978116"/>
              <a:gd name="connsiteX14" fmla="*/ 1918759 w 3850317"/>
              <a:gd name="connsiteY14" fmla="*/ 4486454 h 5978116"/>
              <a:gd name="connsiteX15" fmla="*/ 1800676 w 3850317"/>
              <a:gd name="connsiteY15" fmla="*/ 4608346 h 5978116"/>
              <a:gd name="connsiteX16" fmla="*/ 1614721 w 3850317"/>
              <a:gd name="connsiteY16" fmla="*/ 5319612 h 5978116"/>
              <a:gd name="connsiteX17" fmla="*/ 1530921 w 3850317"/>
              <a:gd name="connsiteY17" fmla="*/ 5433540 h 5978116"/>
              <a:gd name="connsiteX18" fmla="*/ 1569705 w 3850317"/>
              <a:gd name="connsiteY18" fmla="*/ 4803650 h 5978116"/>
              <a:gd name="connsiteX19" fmla="*/ 1517416 w 3850317"/>
              <a:gd name="connsiteY19" fmla="*/ 4640204 h 5978116"/>
              <a:gd name="connsiteX20" fmla="*/ 1425997 w 3850317"/>
              <a:gd name="connsiteY20" fmla="*/ 4800187 h 5978116"/>
              <a:gd name="connsiteX21" fmla="*/ 1348083 w 3850317"/>
              <a:gd name="connsiteY21" fmla="*/ 5363245 h 5978116"/>
              <a:gd name="connsiteX22" fmla="*/ 1200566 w 3850317"/>
              <a:gd name="connsiteY22" fmla="*/ 5526691 h 5978116"/>
              <a:gd name="connsiteX23" fmla="*/ 1027770 w 3850317"/>
              <a:gd name="connsiteY23" fmla="*/ 5803718 h 5978116"/>
              <a:gd name="connsiteX24" fmla="*/ 892373 w 3850317"/>
              <a:gd name="connsiteY24" fmla="*/ 5604950 h 5978116"/>
              <a:gd name="connsiteX25" fmla="*/ 681487 w 3850317"/>
              <a:gd name="connsiteY25" fmla="*/ 5914528 h 5978116"/>
              <a:gd name="connsiteX26" fmla="*/ 414155 w 3850317"/>
              <a:gd name="connsiteY26" fmla="*/ 5817569 h 5978116"/>
              <a:gd name="connsiteX27" fmla="*/ 360135 w 3850317"/>
              <a:gd name="connsiteY27" fmla="*/ 5287062 h 5978116"/>
              <a:gd name="connsiteX28" fmla="*/ 281875 w 3850317"/>
              <a:gd name="connsiteY28" fmla="*/ 4677256 h 5978116"/>
              <a:gd name="connsiteX29" fmla="*/ 237897 w 3850317"/>
              <a:gd name="connsiteY29" fmla="*/ 4207696 h 5978116"/>
              <a:gd name="connsiteX30" fmla="*/ 145093 w 3850317"/>
              <a:gd name="connsiteY30" fmla="*/ 3878379 h 5978116"/>
              <a:gd name="connsiteX31" fmla="*/ 72373 w 3850317"/>
              <a:gd name="connsiteY31" fmla="*/ 2447189 h 5978116"/>
              <a:gd name="connsiteX32" fmla="*/ 0 w 3850317"/>
              <a:gd name="connsiteY32" fmla="*/ 0 h 59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50317" h="5978116">
                <a:moveTo>
                  <a:pt x="0" y="0"/>
                </a:moveTo>
                <a:lnTo>
                  <a:pt x="3850317" y="0"/>
                </a:lnTo>
                <a:lnTo>
                  <a:pt x="3840373" y="258313"/>
                </a:lnTo>
                <a:cubicBezTo>
                  <a:pt x="3816350" y="852957"/>
                  <a:pt x="3786959" y="1372106"/>
                  <a:pt x="3755448" y="1537847"/>
                </a:cubicBezTo>
                <a:cubicBezTo>
                  <a:pt x="3300085" y="3936555"/>
                  <a:pt x="3150490" y="3989537"/>
                  <a:pt x="3150490" y="3989537"/>
                </a:cubicBezTo>
                <a:cubicBezTo>
                  <a:pt x="3150490" y="3989537"/>
                  <a:pt x="3124172" y="3732940"/>
                  <a:pt x="3089544" y="3606200"/>
                </a:cubicBezTo>
                <a:cubicBezTo>
                  <a:pt x="3082618" y="3784537"/>
                  <a:pt x="2946529" y="4491302"/>
                  <a:pt x="2922635" y="4519351"/>
                </a:cubicBezTo>
                <a:cubicBezTo>
                  <a:pt x="2916749" y="4502729"/>
                  <a:pt x="2910515" y="4484030"/>
                  <a:pt x="2904628" y="4466023"/>
                </a:cubicBezTo>
                <a:cubicBezTo>
                  <a:pt x="2884890" y="4501344"/>
                  <a:pt x="2859958" y="4534241"/>
                  <a:pt x="2825329" y="4562983"/>
                </a:cubicBezTo>
                <a:cubicBezTo>
                  <a:pt x="2706208" y="4662020"/>
                  <a:pt x="2743260" y="4833430"/>
                  <a:pt x="2695127" y="4973329"/>
                </a:cubicBezTo>
                <a:cubicBezTo>
                  <a:pt x="2446495" y="4877408"/>
                  <a:pt x="2545186" y="4641589"/>
                  <a:pt x="2501208" y="4457366"/>
                </a:cubicBezTo>
                <a:cubicBezTo>
                  <a:pt x="2341225" y="4936277"/>
                  <a:pt x="2267120" y="4837932"/>
                  <a:pt x="2209291" y="5028388"/>
                </a:cubicBezTo>
                <a:cubicBezTo>
                  <a:pt x="2137610" y="5264900"/>
                  <a:pt x="2135532" y="5321344"/>
                  <a:pt x="2135532" y="5321344"/>
                </a:cubicBezTo>
                <a:cubicBezTo>
                  <a:pt x="2004983" y="5137467"/>
                  <a:pt x="2054502" y="4933506"/>
                  <a:pt x="2009139" y="4714655"/>
                </a:cubicBezTo>
                <a:cubicBezTo>
                  <a:pt x="1956503" y="4642281"/>
                  <a:pt x="1932264" y="4565753"/>
                  <a:pt x="1918759" y="4486454"/>
                </a:cubicBezTo>
                <a:cubicBezTo>
                  <a:pt x="1889671" y="4439359"/>
                  <a:pt x="1848463" y="4656479"/>
                  <a:pt x="1800676" y="4608346"/>
                </a:cubicBezTo>
                <a:cubicBezTo>
                  <a:pt x="1760507" y="4832391"/>
                  <a:pt x="1681208" y="5047087"/>
                  <a:pt x="1614721" y="5319612"/>
                </a:cubicBezTo>
                <a:cubicBezTo>
                  <a:pt x="1580786" y="5457780"/>
                  <a:pt x="1530574" y="5446352"/>
                  <a:pt x="1530921" y="5433540"/>
                </a:cubicBezTo>
                <a:cubicBezTo>
                  <a:pt x="1532998" y="5109418"/>
                  <a:pt x="1600177" y="5128464"/>
                  <a:pt x="1569705" y="4803650"/>
                </a:cubicBezTo>
                <a:cubicBezTo>
                  <a:pt x="1566242" y="4746167"/>
                  <a:pt x="1596022" y="4651631"/>
                  <a:pt x="1517416" y="4640204"/>
                </a:cubicBezTo>
                <a:cubicBezTo>
                  <a:pt x="1415608" y="4628430"/>
                  <a:pt x="1436385" y="4747898"/>
                  <a:pt x="1425997" y="4800187"/>
                </a:cubicBezTo>
                <a:cubicBezTo>
                  <a:pt x="1389291" y="5009342"/>
                  <a:pt x="1370938" y="5149241"/>
                  <a:pt x="1348083" y="5363245"/>
                </a:cubicBezTo>
                <a:cubicBezTo>
                  <a:pt x="1336655" y="5453625"/>
                  <a:pt x="1352931" y="5563743"/>
                  <a:pt x="1200566" y="5526691"/>
                </a:cubicBezTo>
                <a:cubicBezTo>
                  <a:pt x="1051664" y="5551623"/>
                  <a:pt x="1099105" y="5719570"/>
                  <a:pt x="1027770" y="5803718"/>
                </a:cubicBezTo>
                <a:cubicBezTo>
                  <a:pt x="945009" y="5758701"/>
                  <a:pt x="1003184" y="5640964"/>
                  <a:pt x="892373" y="5604950"/>
                </a:cubicBezTo>
                <a:cubicBezTo>
                  <a:pt x="925963" y="5772552"/>
                  <a:pt x="680448" y="5747619"/>
                  <a:pt x="681487" y="5914528"/>
                </a:cubicBezTo>
                <a:cubicBezTo>
                  <a:pt x="534662" y="6049233"/>
                  <a:pt x="467137" y="5947425"/>
                  <a:pt x="414155" y="5817569"/>
                </a:cubicBezTo>
                <a:cubicBezTo>
                  <a:pt x="348015" y="5648929"/>
                  <a:pt x="370177" y="5468515"/>
                  <a:pt x="360135" y="5287062"/>
                </a:cubicBezTo>
                <a:cubicBezTo>
                  <a:pt x="338319" y="5059207"/>
                  <a:pt x="278758" y="4907881"/>
                  <a:pt x="281875" y="4677256"/>
                </a:cubicBezTo>
                <a:cubicBezTo>
                  <a:pt x="237204" y="4527316"/>
                  <a:pt x="250017" y="4367332"/>
                  <a:pt x="237897" y="4207696"/>
                </a:cubicBezTo>
                <a:cubicBezTo>
                  <a:pt x="210194" y="3969452"/>
                  <a:pt x="176258" y="4119047"/>
                  <a:pt x="145093" y="3878379"/>
                </a:cubicBezTo>
                <a:cubicBezTo>
                  <a:pt x="114274" y="3641175"/>
                  <a:pt x="72720" y="2448920"/>
                  <a:pt x="72373" y="2447189"/>
                </a:cubicBezTo>
                <a:cubicBezTo>
                  <a:pt x="72720" y="2447189"/>
                  <a:pt x="12120" y="1233809"/>
                  <a:pt x="0" y="0"/>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graphicFrame>
        <p:nvGraphicFramePr>
          <p:cNvPr id="6" name="Table 5">
            <a:extLst>
              <a:ext uri="{FF2B5EF4-FFF2-40B4-BE49-F238E27FC236}">
                <a16:creationId xmlns:a16="http://schemas.microsoft.com/office/drawing/2014/main" id="{A5C2572D-429C-ED90-B339-DC926E18DFEB}"/>
              </a:ext>
            </a:extLst>
          </p:cNvPr>
          <p:cNvGraphicFramePr>
            <a:graphicFrameLocks noGrp="1"/>
          </p:cNvGraphicFramePr>
          <p:nvPr>
            <p:extLst>
              <p:ext uri="{D42A27DB-BD31-4B8C-83A1-F6EECF244321}">
                <p14:modId xmlns:p14="http://schemas.microsoft.com/office/powerpoint/2010/main" val="436988386"/>
              </p:ext>
            </p:extLst>
          </p:nvPr>
        </p:nvGraphicFramePr>
        <p:xfrm>
          <a:off x="7219804" y="1939206"/>
          <a:ext cx="4371156" cy="4774091"/>
        </p:xfrm>
        <a:graphic>
          <a:graphicData uri="http://schemas.openxmlformats.org/drawingml/2006/table">
            <a:tbl>
              <a:tblPr>
                <a:tableStyleId>{69C7853C-536D-4A76-A0AE-DD22124D55A5}</a:tableStyleId>
              </a:tblPr>
              <a:tblGrid>
                <a:gridCol w="2057882">
                  <a:extLst>
                    <a:ext uri="{9D8B030D-6E8A-4147-A177-3AD203B41FA5}">
                      <a16:colId xmlns:a16="http://schemas.microsoft.com/office/drawing/2014/main" val="1921102221"/>
                    </a:ext>
                  </a:extLst>
                </a:gridCol>
                <a:gridCol w="1117688">
                  <a:extLst>
                    <a:ext uri="{9D8B030D-6E8A-4147-A177-3AD203B41FA5}">
                      <a16:colId xmlns:a16="http://schemas.microsoft.com/office/drawing/2014/main" val="1071000549"/>
                    </a:ext>
                  </a:extLst>
                </a:gridCol>
                <a:gridCol w="1195586">
                  <a:extLst>
                    <a:ext uri="{9D8B030D-6E8A-4147-A177-3AD203B41FA5}">
                      <a16:colId xmlns:a16="http://schemas.microsoft.com/office/drawing/2014/main" val="913720148"/>
                    </a:ext>
                  </a:extLst>
                </a:gridCol>
              </a:tblGrid>
              <a:tr h="477963">
                <a:tc>
                  <a:txBody>
                    <a:bodyPr/>
                    <a:lstStyle/>
                    <a:p>
                      <a:pPr algn="ctr" fontAlgn="ctr"/>
                      <a:endParaRPr lang="en-US" sz="1500" u="none" strike="noStrike" cap="none" spc="0">
                        <a:effectLst/>
                      </a:endParaRPr>
                    </a:p>
                  </a:txBody>
                  <a:tcPr marL="134108" marR="15563" marT="103160" marB="103160" anchor="ctr"/>
                </a:tc>
                <a:tc>
                  <a:txBody>
                    <a:bodyPr/>
                    <a:lstStyle/>
                    <a:p>
                      <a:pPr algn="ctr" fontAlgn="ctr"/>
                      <a:r>
                        <a:rPr lang="en-US" sz="1500" b="1" u="none" strike="noStrike" cap="none" spc="0">
                          <a:effectLst/>
                        </a:rPr>
                        <a:t>Boston</a:t>
                      </a:r>
                    </a:p>
                  </a:txBody>
                  <a:tcPr marL="134108" marR="15563" marT="103160" marB="103160" anchor="ctr"/>
                </a:tc>
                <a:tc>
                  <a:txBody>
                    <a:bodyPr/>
                    <a:lstStyle/>
                    <a:p>
                      <a:pPr algn="ctr" fontAlgn="ctr"/>
                      <a:r>
                        <a:rPr lang="en-US" sz="1500" b="1" u="none" strike="noStrike" cap="none" spc="0">
                          <a:effectLst/>
                        </a:rPr>
                        <a:t>Los Angeles</a:t>
                      </a:r>
                    </a:p>
                  </a:txBody>
                  <a:tcPr marL="134108" marR="15563" marT="103160" marB="103160" anchor="ctr"/>
                </a:tc>
                <a:extLst>
                  <a:ext uri="{0D108BD9-81ED-4DB2-BD59-A6C34878D82A}">
                    <a16:rowId xmlns:a16="http://schemas.microsoft.com/office/drawing/2014/main" val="3145658125"/>
                  </a:ext>
                </a:extLst>
              </a:tr>
              <a:tr h="477963">
                <a:tc>
                  <a:txBody>
                    <a:bodyPr/>
                    <a:lstStyle/>
                    <a:p>
                      <a:pPr algn="ctr" fontAlgn="ctr"/>
                      <a:r>
                        <a:rPr lang="en-US" sz="1500" b="1" u="none" strike="noStrike" cap="none" spc="0">
                          <a:effectLst/>
                        </a:rPr>
                        <a:t>Cost of car</a:t>
                      </a:r>
                    </a:p>
                  </a:txBody>
                  <a:tcPr marL="134108" marR="15563" marT="103160" marB="103160" anchor="ctr"/>
                </a:tc>
                <a:tc>
                  <a:txBody>
                    <a:bodyPr/>
                    <a:lstStyle/>
                    <a:p>
                      <a:pPr algn="ctr" fontAlgn="ctr"/>
                      <a:r>
                        <a:rPr lang="en-US" sz="1500" u="none" strike="noStrike" cap="none" spc="0">
                          <a:effectLst/>
                        </a:rPr>
                        <a:t>$70000</a:t>
                      </a:r>
                    </a:p>
                  </a:txBody>
                  <a:tcPr marL="134108" marR="15563" marT="103160" marB="103160" anchor="ctr"/>
                </a:tc>
                <a:tc>
                  <a:txBody>
                    <a:bodyPr/>
                    <a:lstStyle/>
                    <a:p>
                      <a:pPr algn="ctr" fontAlgn="ctr"/>
                      <a:r>
                        <a:rPr lang="en-US" sz="1500" u="none" strike="noStrike" cap="none" spc="0">
                          <a:effectLst/>
                        </a:rPr>
                        <a:t>$90000</a:t>
                      </a:r>
                    </a:p>
                  </a:txBody>
                  <a:tcPr marL="134108" marR="15563" marT="103160" marB="103160" anchor="ctr"/>
                </a:tc>
                <a:extLst>
                  <a:ext uri="{0D108BD9-81ED-4DB2-BD59-A6C34878D82A}">
                    <a16:rowId xmlns:a16="http://schemas.microsoft.com/office/drawing/2014/main" val="2200187648"/>
                  </a:ext>
                </a:extLst>
              </a:tr>
              <a:tr h="477963">
                <a:tc>
                  <a:txBody>
                    <a:bodyPr/>
                    <a:lstStyle/>
                    <a:p>
                      <a:pPr algn="ctr" fontAlgn="ctr"/>
                      <a:r>
                        <a:rPr lang="en-US" sz="1500" b="1" u="none" strike="noStrike" cap="none" spc="0">
                          <a:effectLst/>
                        </a:rPr>
                        <a:t>Down Payment </a:t>
                      </a:r>
                    </a:p>
                  </a:txBody>
                  <a:tcPr marL="134108" marR="15563" marT="103160" marB="103160" anchor="ctr"/>
                </a:tc>
                <a:tc>
                  <a:txBody>
                    <a:bodyPr/>
                    <a:lstStyle/>
                    <a:p>
                      <a:pPr algn="ctr" fontAlgn="ctr"/>
                      <a:r>
                        <a:rPr lang="en-US" sz="1500" u="none" strike="noStrike" cap="none" spc="0">
                          <a:effectLst/>
                        </a:rPr>
                        <a:t>$10000</a:t>
                      </a:r>
                    </a:p>
                  </a:txBody>
                  <a:tcPr marL="134108" marR="15563" marT="103160" marB="103160" anchor="ctr"/>
                </a:tc>
                <a:tc>
                  <a:txBody>
                    <a:bodyPr/>
                    <a:lstStyle/>
                    <a:p>
                      <a:pPr algn="ctr" fontAlgn="ctr"/>
                      <a:r>
                        <a:rPr lang="en-US" sz="1500" u="none" strike="noStrike" cap="none" spc="0">
                          <a:effectLst/>
                        </a:rPr>
                        <a:t>$12000</a:t>
                      </a:r>
                    </a:p>
                  </a:txBody>
                  <a:tcPr marL="134108" marR="15563" marT="103160" marB="103160" anchor="ctr"/>
                </a:tc>
                <a:extLst>
                  <a:ext uri="{0D108BD9-81ED-4DB2-BD59-A6C34878D82A}">
                    <a16:rowId xmlns:a16="http://schemas.microsoft.com/office/drawing/2014/main" val="1035188152"/>
                  </a:ext>
                </a:extLst>
              </a:tr>
              <a:tr h="714175">
                <a:tc>
                  <a:txBody>
                    <a:bodyPr/>
                    <a:lstStyle/>
                    <a:p>
                      <a:pPr algn="ctr" fontAlgn="ctr"/>
                      <a:r>
                        <a:rPr lang="en-US" sz="1500" b="1" u="none" strike="noStrike" cap="none" spc="0">
                          <a:effectLst/>
                        </a:rPr>
                        <a:t>No. for Period</a:t>
                      </a:r>
                      <a:br>
                        <a:rPr lang="en-US" sz="1500" b="1" u="none" strike="noStrike" cap="none" spc="0">
                          <a:effectLst/>
                        </a:rPr>
                      </a:br>
                      <a:r>
                        <a:rPr lang="en-US" sz="1500" b="1" u="none" strike="noStrike" cap="none" spc="0">
                          <a:effectLst/>
                        </a:rPr>
                        <a:t>(months)</a:t>
                      </a:r>
                    </a:p>
                  </a:txBody>
                  <a:tcPr marL="134108" marR="15563" marT="103160" marB="103160" anchor="ctr"/>
                </a:tc>
                <a:tc>
                  <a:txBody>
                    <a:bodyPr/>
                    <a:lstStyle/>
                    <a:p>
                      <a:pPr algn="ctr" fontAlgn="ctr"/>
                      <a:r>
                        <a:rPr lang="en-US" sz="1500" u="none" strike="noStrike" cap="none" spc="0">
                          <a:effectLst/>
                        </a:rPr>
                        <a:t>60</a:t>
                      </a:r>
                    </a:p>
                  </a:txBody>
                  <a:tcPr marL="134108" marR="15563" marT="103160" marB="103160" anchor="ctr"/>
                </a:tc>
                <a:tc>
                  <a:txBody>
                    <a:bodyPr/>
                    <a:lstStyle/>
                    <a:p>
                      <a:pPr algn="ctr" fontAlgn="ctr"/>
                      <a:r>
                        <a:rPr lang="en-US" sz="1500" u="none" strike="noStrike" cap="none" spc="0">
                          <a:effectLst/>
                        </a:rPr>
                        <a:t>60</a:t>
                      </a:r>
                    </a:p>
                  </a:txBody>
                  <a:tcPr marL="134108" marR="15563" marT="103160" marB="103160" anchor="ctr"/>
                </a:tc>
                <a:extLst>
                  <a:ext uri="{0D108BD9-81ED-4DB2-BD59-A6C34878D82A}">
                    <a16:rowId xmlns:a16="http://schemas.microsoft.com/office/drawing/2014/main" val="112014483"/>
                  </a:ext>
                </a:extLst>
              </a:tr>
              <a:tr h="477963">
                <a:tc>
                  <a:txBody>
                    <a:bodyPr/>
                    <a:lstStyle/>
                    <a:p>
                      <a:pPr algn="ctr" fontAlgn="ctr"/>
                      <a:r>
                        <a:rPr lang="en-US" sz="1500" b="1" u="none" strike="noStrike" cap="none" spc="0">
                          <a:effectLst/>
                        </a:rPr>
                        <a:t>interest for car loan</a:t>
                      </a:r>
                    </a:p>
                  </a:txBody>
                  <a:tcPr marL="134108" marR="15563" marT="103160" marB="103160" anchor="ctr"/>
                </a:tc>
                <a:tc>
                  <a:txBody>
                    <a:bodyPr/>
                    <a:lstStyle/>
                    <a:p>
                      <a:pPr algn="ctr" fontAlgn="ctr"/>
                      <a:r>
                        <a:rPr lang="en-US" sz="1500" u="none" strike="noStrike" cap="none" spc="0">
                          <a:effectLst/>
                        </a:rPr>
                        <a:t>5%</a:t>
                      </a:r>
                    </a:p>
                  </a:txBody>
                  <a:tcPr marL="134108" marR="15563" marT="103160" marB="103160" anchor="ctr"/>
                </a:tc>
                <a:tc>
                  <a:txBody>
                    <a:bodyPr/>
                    <a:lstStyle/>
                    <a:p>
                      <a:pPr algn="ctr" fontAlgn="ctr"/>
                      <a:r>
                        <a:rPr lang="en-US" sz="1500" u="none" strike="noStrike" cap="none" spc="0">
                          <a:effectLst/>
                        </a:rPr>
                        <a:t>5%</a:t>
                      </a:r>
                    </a:p>
                  </a:txBody>
                  <a:tcPr marL="134108" marR="15563" marT="103160" marB="103160" anchor="ctr"/>
                </a:tc>
                <a:extLst>
                  <a:ext uri="{0D108BD9-81ED-4DB2-BD59-A6C34878D82A}">
                    <a16:rowId xmlns:a16="http://schemas.microsoft.com/office/drawing/2014/main" val="3438205586"/>
                  </a:ext>
                </a:extLst>
              </a:tr>
              <a:tr h="477963">
                <a:tc>
                  <a:txBody>
                    <a:bodyPr/>
                    <a:lstStyle/>
                    <a:p>
                      <a:pPr algn="ctr" fontAlgn="ctr"/>
                      <a:r>
                        <a:rPr lang="en-US" sz="1500" b="1" u="none" strike="noStrike" cap="none" spc="0">
                          <a:effectLst/>
                        </a:rPr>
                        <a:t>Monthly Payments</a:t>
                      </a:r>
                    </a:p>
                  </a:txBody>
                  <a:tcPr marL="134108" marR="15563" marT="103160" marB="103160" anchor="ctr"/>
                </a:tc>
                <a:tc>
                  <a:txBody>
                    <a:bodyPr/>
                    <a:lstStyle/>
                    <a:p>
                      <a:pPr algn="ctr" fontAlgn="ctr"/>
                      <a:r>
                        <a:rPr lang="en-US" sz="1500" u="none" strike="noStrike" cap="none" spc="0">
                          <a:effectLst/>
                        </a:rPr>
                        <a:t>$1132.27</a:t>
                      </a:r>
                    </a:p>
                  </a:txBody>
                  <a:tcPr marL="134108" marR="15563" marT="103160" marB="103160" anchor="ctr"/>
                </a:tc>
                <a:tc>
                  <a:txBody>
                    <a:bodyPr/>
                    <a:lstStyle/>
                    <a:p>
                      <a:pPr algn="ctr" fontAlgn="ctr"/>
                      <a:r>
                        <a:rPr lang="en-US" sz="1500" u="none" strike="noStrike" cap="none" spc="0">
                          <a:effectLst/>
                        </a:rPr>
                        <a:t>$1471.96</a:t>
                      </a:r>
                    </a:p>
                  </a:txBody>
                  <a:tcPr marL="134108" marR="15563" marT="103160" marB="103160" anchor="ctr"/>
                </a:tc>
                <a:extLst>
                  <a:ext uri="{0D108BD9-81ED-4DB2-BD59-A6C34878D82A}">
                    <a16:rowId xmlns:a16="http://schemas.microsoft.com/office/drawing/2014/main" val="2673818621"/>
                  </a:ext>
                </a:extLst>
              </a:tr>
              <a:tr h="714175">
                <a:tc>
                  <a:txBody>
                    <a:bodyPr/>
                    <a:lstStyle/>
                    <a:p>
                      <a:pPr algn="ctr" fontAlgn="ctr"/>
                      <a:r>
                        <a:rPr lang="en-US" sz="1500" b="1" u="none" strike="noStrike" cap="none" spc="0">
                          <a:effectLst/>
                        </a:rPr>
                        <a:t>Resale (After 15 years)</a:t>
                      </a:r>
                    </a:p>
                  </a:txBody>
                  <a:tcPr marL="134108" marR="15563" marT="103160" marB="103160" anchor="ctr"/>
                </a:tc>
                <a:tc>
                  <a:txBody>
                    <a:bodyPr/>
                    <a:lstStyle/>
                    <a:p>
                      <a:pPr algn="ctr" fontAlgn="ctr"/>
                      <a:r>
                        <a:rPr lang="en-US" sz="1500" u="none" strike="noStrike" cap="none" spc="0">
                          <a:effectLst/>
                        </a:rPr>
                        <a:t>$5000</a:t>
                      </a:r>
                    </a:p>
                  </a:txBody>
                  <a:tcPr marL="134108" marR="15563" marT="103160" marB="103160" anchor="ctr"/>
                </a:tc>
                <a:tc>
                  <a:txBody>
                    <a:bodyPr/>
                    <a:lstStyle/>
                    <a:p>
                      <a:pPr algn="ctr" fontAlgn="ctr"/>
                      <a:r>
                        <a:rPr lang="en-US" sz="1500" u="none" strike="noStrike" cap="none" spc="0">
                          <a:effectLst/>
                        </a:rPr>
                        <a:t>$7500</a:t>
                      </a:r>
                    </a:p>
                  </a:txBody>
                  <a:tcPr marL="134108" marR="15563" marT="103160" marB="103160" anchor="ctr"/>
                </a:tc>
                <a:extLst>
                  <a:ext uri="{0D108BD9-81ED-4DB2-BD59-A6C34878D82A}">
                    <a16:rowId xmlns:a16="http://schemas.microsoft.com/office/drawing/2014/main" val="4245929194"/>
                  </a:ext>
                </a:extLst>
              </a:tr>
              <a:tr h="477963">
                <a:tc>
                  <a:txBody>
                    <a:bodyPr/>
                    <a:lstStyle/>
                    <a:p>
                      <a:pPr algn="ctr" fontAlgn="ctr"/>
                      <a:r>
                        <a:rPr lang="en-US" sz="1500" b="1" u="none" strike="noStrike" cap="none" spc="0">
                          <a:effectLst/>
                        </a:rPr>
                        <a:t>O&amp;M Cost</a:t>
                      </a:r>
                    </a:p>
                  </a:txBody>
                  <a:tcPr marL="134108" marR="15563" marT="103160" marB="103160" anchor="ctr"/>
                </a:tc>
                <a:tc>
                  <a:txBody>
                    <a:bodyPr/>
                    <a:lstStyle/>
                    <a:p>
                      <a:pPr algn="ctr" fontAlgn="ctr"/>
                      <a:r>
                        <a:rPr lang="en-US" sz="1500" u="none" strike="noStrike" cap="none" spc="0">
                          <a:effectLst/>
                        </a:rPr>
                        <a:t>$100</a:t>
                      </a:r>
                    </a:p>
                  </a:txBody>
                  <a:tcPr marL="134108" marR="15563" marT="103160" marB="103160" anchor="ctr"/>
                </a:tc>
                <a:tc>
                  <a:txBody>
                    <a:bodyPr/>
                    <a:lstStyle/>
                    <a:p>
                      <a:pPr algn="ctr" fontAlgn="ctr"/>
                      <a:r>
                        <a:rPr lang="en-US" sz="1500" u="none" strike="noStrike" cap="none" spc="0">
                          <a:effectLst/>
                        </a:rPr>
                        <a:t>$125</a:t>
                      </a:r>
                    </a:p>
                  </a:txBody>
                  <a:tcPr marL="134108" marR="15563" marT="103160" marB="103160" anchor="ctr"/>
                </a:tc>
                <a:extLst>
                  <a:ext uri="{0D108BD9-81ED-4DB2-BD59-A6C34878D82A}">
                    <a16:rowId xmlns:a16="http://schemas.microsoft.com/office/drawing/2014/main" val="2597253240"/>
                  </a:ext>
                </a:extLst>
              </a:tr>
              <a:tr h="477963">
                <a:tc>
                  <a:txBody>
                    <a:bodyPr/>
                    <a:lstStyle/>
                    <a:p>
                      <a:pPr algn="ctr" fontAlgn="ctr"/>
                      <a:r>
                        <a:rPr lang="en-US" sz="1500" b="1" u="none" strike="noStrike" cap="none" spc="0">
                          <a:effectLst/>
                        </a:rPr>
                        <a:t>Increment</a:t>
                      </a:r>
                    </a:p>
                  </a:txBody>
                  <a:tcPr marL="134108" marR="15563" marT="103160" marB="103160" anchor="ctr"/>
                </a:tc>
                <a:tc>
                  <a:txBody>
                    <a:bodyPr/>
                    <a:lstStyle/>
                    <a:p>
                      <a:pPr algn="ctr" fontAlgn="ctr"/>
                      <a:r>
                        <a:rPr lang="en-US" sz="1500" u="none" strike="noStrike" cap="none" spc="0">
                          <a:effectLst/>
                        </a:rPr>
                        <a:t>1.5</a:t>
                      </a:r>
                    </a:p>
                  </a:txBody>
                  <a:tcPr marL="134108" marR="15563" marT="103160" marB="103160" anchor="ctr"/>
                </a:tc>
                <a:tc>
                  <a:txBody>
                    <a:bodyPr/>
                    <a:lstStyle/>
                    <a:p>
                      <a:pPr algn="ctr" fontAlgn="ctr"/>
                      <a:r>
                        <a:rPr lang="en-US" sz="1500" u="none" strike="noStrike" cap="none" spc="0">
                          <a:effectLst/>
                        </a:rPr>
                        <a:t>1.5</a:t>
                      </a:r>
                    </a:p>
                  </a:txBody>
                  <a:tcPr marL="134108" marR="15563" marT="103160" marB="103160" anchor="ctr"/>
                </a:tc>
                <a:extLst>
                  <a:ext uri="{0D108BD9-81ED-4DB2-BD59-A6C34878D82A}">
                    <a16:rowId xmlns:a16="http://schemas.microsoft.com/office/drawing/2014/main" val="4247785945"/>
                  </a:ext>
                </a:extLst>
              </a:tr>
            </a:tbl>
          </a:graphicData>
        </a:graphic>
      </p:graphicFrame>
      <p:pic>
        <p:nvPicPr>
          <p:cNvPr id="3" name="Picture 3">
            <a:extLst>
              <a:ext uri="{FF2B5EF4-FFF2-40B4-BE49-F238E27FC236}">
                <a16:creationId xmlns:a16="http://schemas.microsoft.com/office/drawing/2014/main" id="{127ACA67-06A1-22E5-46E3-4300EC4C0EA7}"/>
              </a:ext>
            </a:extLst>
          </p:cNvPr>
          <p:cNvPicPr>
            <a:picLocks noChangeAspect="1"/>
          </p:cNvPicPr>
          <p:nvPr/>
        </p:nvPicPr>
        <p:blipFill>
          <a:blip r:embed="rId2"/>
          <a:stretch>
            <a:fillRect/>
          </a:stretch>
        </p:blipFill>
        <p:spPr>
          <a:xfrm>
            <a:off x="2794451" y="4006487"/>
            <a:ext cx="4206739" cy="1826986"/>
          </a:xfrm>
          <a:prstGeom prst="rect">
            <a:avLst/>
          </a:prstGeom>
        </p:spPr>
      </p:pic>
    </p:spTree>
    <p:extLst>
      <p:ext uri="{BB962C8B-B14F-4D97-AF65-F5344CB8AC3E}">
        <p14:creationId xmlns:p14="http://schemas.microsoft.com/office/powerpoint/2010/main" val="552418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7BD03C23-847F-148C-9621-459BDF4AE0D6}"/>
              </a:ext>
            </a:extLst>
          </p:cNvPr>
          <p:cNvSpPr txBox="1"/>
          <p:nvPr/>
        </p:nvSpPr>
        <p:spPr>
          <a:xfrm>
            <a:off x="161257" y="299279"/>
            <a:ext cx="4620584" cy="902368"/>
          </a:xfrm>
          <a:prstGeom prst="ellipse">
            <a:avLst/>
          </a:prstGeom>
        </p:spPr>
        <p:txBody>
          <a:bodyPr vert="horz" lIns="91440" tIns="45720" rIns="91440" bIns="45720" rtlCol="0" anchor="b">
            <a:noAutofit/>
          </a:bodyPr>
          <a:lstStyle/>
          <a:p>
            <a:pPr algn="ctr">
              <a:lnSpc>
                <a:spcPct val="90000"/>
              </a:lnSpc>
              <a:spcBef>
                <a:spcPct val="0"/>
              </a:spcBef>
              <a:spcAft>
                <a:spcPts val="600"/>
              </a:spcAft>
            </a:pPr>
            <a:r>
              <a:rPr lang="en-US" sz="4800" b="1" kern="1200">
                <a:latin typeface="+mj-lt"/>
                <a:ea typeface="+mj-ea"/>
                <a:cs typeface="+mj-cs"/>
              </a:rPr>
              <a:t>Rent</a:t>
            </a:r>
            <a:endParaRPr lang="en-US" sz="4800" b="1" kern="1200">
              <a:latin typeface="+mj-lt"/>
              <a:ea typeface="+mj-ea"/>
              <a:cs typeface="Calibri Light"/>
            </a:endParaRPr>
          </a:p>
        </p:txBody>
      </p:sp>
      <p:graphicFrame>
        <p:nvGraphicFramePr>
          <p:cNvPr id="4" name="Table 4">
            <a:extLst>
              <a:ext uri="{FF2B5EF4-FFF2-40B4-BE49-F238E27FC236}">
                <a16:creationId xmlns:a16="http://schemas.microsoft.com/office/drawing/2014/main" id="{B23B601E-7AE9-0D94-B67C-4CF24554BFBD}"/>
              </a:ext>
            </a:extLst>
          </p:cNvPr>
          <p:cNvGraphicFramePr>
            <a:graphicFrameLocks noGrp="1"/>
          </p:cNvGraphicFramePr>
          <p:nvPr>
            <p:ph idx="1"/>
            <p:extLst>
              <p:ext uri="{D42A27DB-BD31-4B8C-83A1-F6EECF244321}">
                <p14:modId xmlns:p14="http://schemas.microsoft.com/office/powerpoint/2010/main" val="3744826409"/>
              </p:ext>
            </p:extLst>
          </p:nvPr>
        </p:nvGraphicFramePr>
        <p:xfrm>
          <a:off x="6606253" y="1775690"/>
          <a:ext cx="4942281" cy="2212003"/>
        </p:xfrm>
        <a:graphic>
          <a:graphicData uri="http://schemas.openxmlformats.org/drawingml/2006/table">
            <a:tbl>
              <a:tblPr firstRow="1" bandRow="1">
                <a:tableStyleId>{69C7853C-536D-4A76-A0AE-DD22124D55A5}</a:tableStyleId>
              </a:tblPr>
              <a:tblGrid>
                <a:gridCol w="1895571">
                  <a:extLst>
                    <a:ext uri="{9D8B030D-6E8A-4147-A177-3AD203B41FA5}">
                      <a16:colId xmlns:a16="http://schemas.microsoft.com/office/drawing/2014/main" val="2619009586"/>
                    </a:ext>
                  </a:extLst>
                </a:gridCol>
                <a:gridCol w="1460022">
                  <a:extLst>
                    <a:ext uri="{9D8B030D-6E8A-4147-A177-3AD203B41FA5}">
                      <a16:colId xmlns:a16="http://schemas.microsoft.com/office/drawing/2014/main" val="2584952612"/>
                    </a:ext>
                  </a:extLst>
                </a:gridCol>
                <a:gridCol w="1586688">
                  <a:extLst>
                    <a:ext uri="{9D8B030D-6E8A-4147-A177-3AD203B41FA5}">
                      <a16:colId xmlns:a16="http://schemas.microsoft.com/office/drawing/2014/main" val="2395541558"/>
                    </a:ext>
                  </a:extLst>
                </a:gridCol>
              </a:tblGrid>
              <a:tr h="951453">
                <a:tc>
                  <a:txBody>
                    <a:bodyPr/>
                    <a:lstStyle/>
                    <a:p>
                      <a:pPr algn="ctr"/>
                      <a:endParaRPr lang="en-US" sz="2200" cap="none" spc="0"/>
                    </a:p>
                  </a:txBody>
                  <a:tcPr marL="89599" marR="216662" marT="25600" marB="191997" anchor="b"/>
                </a:tc>
                <a:tc>
                  <a:txBody>
                    <a:bodyPr/>
                    <a:lstStyle/>
                    <a:p>
                      <a:pPr algn="ctr"/>
                      <a:r>
                        <a:rPr lang="en-US" sz="2200" b="1" cap="none" spc="0">
                          <a:solidFill>
                            <a:schemeClr val="tx1"/>
                          </a:solidFill>
                        </a:rPr>
                        <a:t>Boston</a:t>
                      </a:r>
                    </a:p>
                  </a:txBody>
                  <a:tcPr marL="89599" marR="216662" marT="25600" marB="191997" anchor="b"/>
                </a:tc>
                <a:tc>
                  <a:txBody>
                    <a:bodyPr/>
                    <a:lstStyle/>
                    <a:p>
                      <a:pPr lvl="0" algn="ctr">
                        <a:buNone/>
                      </a:pPr>
                      <a:r>
                        <a:rPr lang="en-US" sz="2200" b="1" cap="none" spc="0">
                          <a:solidFill>
                            <a:schemeClr val="tx1"/>
                          </a:solidFill>
                        </a:rPr>
                        <a:t>Los Angeles</a:t>
                      </a:r>
                    </a:p>
                  </a:txBody>
                  <a:tcPr marL="89599" marR="216662" marT="25600" marB="191997" anchor="b"/>
                </a:tc>
                <a:extLst>
                  <a:ext uri="{0D108BD9-81ED-4DB2-BD59-A6C34878D82A}">
                    <a16:rowId xmlns:a16="http://schemas.microsoft.com/office/drawing/2014/main" val="1228277007"/>
                  </a:ext>
                </a:extLst>
              </a:tr>
              <a:tr h="524793">
                <a:tc>
                  <a:txBody>
                    <a:bodyPr/>
                    <a:lstStyle/>
                    <a:p>
                      <a:pPr lvl="0" algn="ctr">
                        <a:buNone/>
                      </a:pPr>
                      <a:r>
                        <a:rPr lang="en-US" sz="1700" b="1" cap="none" spc="0"/>
                        <a:t>Rent</a:t>
                      </a:r>
                    </a:p>
                  </a:txBody>
                  <a:tcPr marL="89599" marR="216662" marT="25600" marB="191997"/>
                </a:tc>
                <a:tc>
                  <a:txBody>
                    <a:bodyPr/>
                    <a:lstStyle/>
                    <a:p>
                      <a:pPr algn="ctr"/>
                      <a:r>
                        <a:rPr lang="en-US" sz="1700" cap="none" spc="0"/>
                        <a:t>$1500</a:t>
                      </a:r>
                    </a:p>
                  </a:txBody>
                  <a:tcPr marL="89599" marR="216662" marT="25600" marB="191997"/>
                </a:tc>
                <a:tc>
                  <a:txBody>
                    <a:bodyPr/>
                    <a:lstStyle/>
                    <a:p>
                      <a:pPr algn="ctr"/>
                      <a:r>
                        <a:rPr lang="en-US" sz="1700" cap="none" spc="0"/>
                        <a:t>$2000</a:t>
                      </a:r>
                    </a:p>
                  </a:txBody>
                  <a:tcPr marL="89599" marR="216662" marT="25600" marB="191997"/>
                </a:tc>
                <a:extLst>
                  <a:ext uri="{0D108BD9-81ED-4DB2-BD59-A6C34878D82A}">
                    <a16:rowId xmlns:a16="http://schemas.microsoft.com/office/drawing/2014/main" val="174593011"/>
                  </a:ext>
                </a:extLst>
              </a:tr>
              <a:tr h="524793">
                <a:tc>
                  <a:txBody>
                    <a:bodyPr/>
                    <a:lstStyle/>
                    <a:p>
                      <a:pPr lvl="0" algn="ctr">
                        <a:buNone/>
                      </a:pPr>
                      <a:r>
                        <a:rPr lang="en-US" sz="1700" b="1" cap="none" spc="0"/>
                        <a:t>Increment</a:t>
                      </a:r>
                      <a:br>
                        <a:rPr lang="en-US" sz="1700" b="1" cap="none" spc="0"/>
                      </a:br>
                      <a:r>
                        <a:rPr lang="en-US" sz="1700" b="1" cap="none" spc="0"/>
                        <a:t>(Yearly)</a:t>
                      </a:r>
                    </a:p>
                  </a:txBody>
                  <a:tcPr marL="89599" marR="216662" marT="25600" marB="191997"/>
                </a:tc>
                <a:tc>
                  <a:txBody>
                    <a:bodyPr/>
                    <a:lstStyle/>
                    <a:p>
                      <a:pPr lvl="0" algn="ctr">
                        <a:buNone/>
                      </a:pPr>
                      <a:r>
                        <a:rPr lang="en-US" sz="1700" cap="none" spc="0"/>
                        <a:t>6.1%</a:t>
                      </a:r>
                    </a:p>
                  </a:txBody>
                  <a:tcPr marL="89599" marR="216662" marT="25600" marB="191997"/>
                </a:tc>
                <a:tc>
                  <a:txBody>
                    <a:bodyPr/>
                    <a:lstStyle/>
                    <a:p>
                      <a:pPr lvl="0" algn="ctr">
                        <a:buNone/>
                      </a:pPr>
                      <a:r>
                        <a:rPr lang="en-US" sz="1700" cap="none" spc="0"/>
                        <a:t>6.1%</a:t>
                      </a:r>
                    </a:p>
                  </a:txBody>
                  <a:tcPr marL="89599" marR="216662" marT="25600" marB="191997"/>
                </a:tc>
                <a:extLst>
                  <a:ext uri="{0D108BD9-81ED-4DB2-BD59-A6C34878D82A}">
                    <a16:rowId xmlns:a16="http://schemas.microsoft.com/office/drawing/2014/main" val="3735438440"/>
                  </a:ext>
                </a:extLst>
              </a:tr>
            </a:tbl>
          </a:graphicData>
        </a:graphic>
      </p:graphicFrame>
      <p:pic>
        <p:nvPicPr>
          <p:cNvPr id="2" name="Picture 4" descr="A picture containing person, outdoor, hand&#10;&#10;Description automatically generated">
            <a:extLst>
              <a:ext uri="{FF2B5EF4-FFF2-40B4-BE49-F238E27FC236}">
                <a16:creationId xmlns:a16="http://schemas.microsoft.com/office/drawing/2014/main" id="{DDC0CEC6-0372-A3EC-4293-01D1C7829AC0}"/>
              </a:ext>
            </a:extLst>
          </p:cNvPr>
          <p:cNvPicPr>
            <a:picLocks noChangeAspect="1"/>
          </p:cNvPicPr>
          <p:nvPr/>
        </p:nvPicPr>
        <p:blipFill>
          <a:blip r:embed="rId2"/>
          <a:stretch>
            <a:fillRect/>
          </a:stretch>
        </p:blipFill>
        <p:spPr>
          <a:xfrm>
            <a:off x="417816" y="1580917"/>
            <a:ext cx="4155896" cy="2771490"/>
          </a:xfrm>
          <a:prstGeom prst="rect">
            <a:avLst/>
          </a:prstGeom>
        </p:spPr>
      </p:pic>
    </p:spTree>
    <p:extLst>
      <p:ext uri="{BB962C8B-B14F-4D97-AF65-F5344CB8AC3E}">
        <p14:creationId xmlns:p14="http://schemas.microsoft.com/office/powerpoint/2010/main" val="2583578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Isosceles Triangle 4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Isosceles Triangle 5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3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5180" y="643467"/>
            <a:ext cx="9901640" cy="55710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45180" y="643467"/>
            <a:ext cx="4843841" cy="5571065"/>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7BD03C23-847F-148C-9621-459BDF4AE0D6}"/>
              </a:ext>
            </a:extLst>
          </p:cNvPr>
          <p:cNvSpPr txBox="1"/>
          <p:nvPr/>
        </p:nvSpPr>
        <p:spPr>
          <a:xfrm>
            <a:off x="2146025" y="924491"/>
            <a:ext cx="3158828" cy="1203592"/>
          </a:xfrm>
          <a:prstGeom prst="ellipse">
            <a:avLst/>
          </a:prstGeom>
        </p:spPr>
        <p:txBody>
          <a:bodyPr vert="horz" lIns="91440" tIns="45720" rIns="91440" bIns="45720" rtlCol="0" anchor="t">
            <a:normAutofit/>
          </a:bodyPr>
          <a:lstStyle/>
          <a:p>
            <a:pPr defTabSz="740664">
              <a:lnSpc>
                <a:spcPct val="90000"/>
              </a:lnSpc>
              <a:spcBef>
                <a:spcPct val="0"/>
              </a:spcBef>
              <a:spcAft>
                <a:spcPts val="486"/>
              </a:spcAft>
            </a:pPr>
            <a:r>
              <a:rPr lang="en-US" sz="3850" kern="1200">
                <a:latin typeface="+mn-lt"/>
                <a:ea typeface="+mn-ea"/>
                <a:cs typeface="+mn-cs"/>
              </a:rPr>
              <a:t>House</a:t>
            </a:r>
            <a:endParaRPr lang="en-US" sz="3850">
              <a:cs typeface="Calibri"/>
            </a:endParaRPr>
          </a:p>
        </p:txBody>
      </p:sp>
      <p:graphicFrame>
        <p:nvGraphicFramePr>
          <p:cNvPr id="4" name="Table 4">
            <a:extLst>
              <a:ext uri="{FF2B5EF4-FFF2-40B4-BE49-F238E27FC236}">
                <a16:creationId xmlns:a16="http://schemas.microsoft.com/office/drawing/2014/main" id="{B23B601E-7AE9-0D94-B67C-4CF24554BFBD}"/>
              </a:ext>
            </a:extLst>
          </p:cNvPr>
          <p:cNvGraphicFramePr>
            <a:graphicFrameLocks noGrp="1"/>
          </p:cNvGraphicFramePr>
          <p:nvPr>
            <p:ph idx="1"/>
            <p:extLst>
              <p:ext uri="{D42A27DB-BD31-4B8C-83A1-F6EECF244321}">
                <p14:modId xmlns:p14="http://schemas.microsoft.com/office/powerpoint/2010/main" val="4144986753"/>
              </p:ext>
            </p:extLst>
          </p:nvPr>
        </p:nvGraphicFramePr>
        <p:xfrm>
          <a:off x="6669930" y="1411198"/>
          <a:ext cx="4747548" cy="4996188"/>
        </p:xfrm>
        <a:graphic>
          <a:graphicData uri="http://schemas.openxmlformats.org/drawingml/2006/table">
            <a:tbl>
              <a:tblPr firstRow="1" bandRow="1">
                <a:tableStyleId>{F5AB1C69-6EDB-4FF4-983F-18BD219EF322}</a:tableStyleId>
              </a:tblPr>
              <a:tblGrid>
                <a:gridCol w="1875297">
                  <a:extLst>
                    <a:ext uri="{9D8B030D-6E8A-4147-A177-3AD203B41FA5}">
                      <a16:colId xmlns:a16="http://schemas.microsoft.com/office/drawing/2014/main" val="2619009586"/>
                    </a:ext>
                  </a:extLst>
                </a:gridCol>
                <a:gridCol w="1376419">
                  <a:extLst>
                    <a:ext uri="{9D8B030D-6E8A-4147-A177-3AD203B41FA5}">
                      <a16:colId xmlns:a16="http://schemas.microsoft.com/office/drawing/2014/main" val="2584952612"/>
                    </a:ext>
                  </a:extLst>
                </a:gridCol>
                <a:gridCol w="1495832">
                  <a:extLst>
                    <a:ext uri="{9D8B030D-6E8A-4147-A177-3AD203B41FA5}">
                      <a16:colId xmlns:a16="http://schemas.microsoft.com/office/drawing/2014/main" val="2395541558"/>
                    </a:ext>
                  </a:extLst>
                </a:gridCol>
              </a:tblGrid>
              <a:tr h="871782">
                <a:tc>
                  <a:txBody>
                    <a:bodyPr/>
                    <a:lstStyle/>
                    <a:p>
                      <a:pPr algn="ctr"/>
                      <a:endParaRPr lang="en-US" sz="2100" cap="none" spc="0"/>
                    </a:p>
                  </a:txBody>
                  <a:tcPr marL="84468" marR="204256" marT="24134" marB="181003" anchor="b"/>
                </a:tc>
                <a:tc>
                  <a:txBody>
                    <a:bodyPr/>
                    <a:lstStyle/>
                    <a:p>
                      <a:pPr algn="ctr"/>
                      <a:r>
                        <a:rPr lang="en-US" sz="2100" cap="none" spc="0"/>
                        <a:t>Boston</a:t>
                      </a:r>
                    </a:p>
                  </a:txBody>
                  <a:tcPr marL="84468" marR="204256" marT="24134" marB="181003" anchor="b"/>
                </a:tc>
                <a:tc>
                  <a:txBody>
                    <a:bodyPr/>
                    <a:lstStyle/>
                    <a:p>
                      <a:pPr lvl="0" algn="ctr">
                        <a:buNone/>
                      </a:pPr>
                      <a:r>
                        <a:rPr lang="en-US" sz="2100" cap="none" spc="0"/>
                        <a:t>Los Angeles</a:t>
                      </a:r>
                    </a:p>
                  </a:txBody>
                  <a:tcPr marL="84468" marR="204256" marT="24134" marB="181003" anchor="b"/>
                </a:tc>
                <a:extLst>
                  <a:ext uri="{0D108BD9-81ED-4DB2-BD59-A6C34878D82A}">
                    <a16:rowId xmlns:a16="http://schemas.microsoft.com/office/drawing/2014/main" val="1228277007"/>
                  </a:ext>
                </a:extLst>
              </a:tr>
              <a:tr h="483864">
                <a:tc>
                  <a:txBody>
                    <a:bodyPr/>
                    <a:lstStyle/>
                    <a:p>
                      <a:pPr lvl="0" algn="ctr">
                        <a:buNone/>
                      </a:pPr>
                      <a:r>
                        <a:rPr lang="en-US" sz="1600" cap="none" spc="0"/>
                        <a:t>Cost</a:t>
                      </a:r>
                    </a:p>
                  </a:txBody>
                  <a:tcPr marL="84468" marR="204256" marT="24134" marB="181003"/>
                </a:tc>
                <a:tc>
                  <a:txBody>
                    <a:bodyPr/>
                    <a:lstStyle/>
                    <a:p>
                      <a:pPr algn="ctr"/>
                      <a:r>
                        <a:rPr lang="en-US" sz="1600" cap="none" spc="0"/>
                        <a:t>$800,000</a:t>
                      </a:r>
                    </a:p>
                  </a:txBody>
                  <a:tcPr marL="84468" marR="204256" marT="24134" marB="181003"/>
                </a:tc>
                <a:tc>
                  <a:txBody>
                    <a:bodyPr/>
                    <a:lstStyle/>
                    <a:p>
                      <a:pPr algn="ctr"/>
                      <a:r>
                        <a:rPr lang="en-US" sz="1600" cap="none" spc="0"/>
                        <a:t>$1,000,000</a:t>
                      </a:r>
                    </a:p>
                  </a:txBody>
                  <a:tcPr marL="84468" marR="204256" marT="24134" marB="181003"/>
                </a:tc>
                <a:extLst>
                  <a:ext uri="{0D108BD9-81ED-4DB2-BD59-A6C34878D82A}">
                    <a16:rowId xmlns:a16="http://schemas.microsoft.com/office/drawing/2014/main" val="174593011"/>
                  </a:ext>
                </a:extLst>
              </a:tr>
              <a:tr h="483864">
                <a:tc>
                  <a:txBody>
                    <a:bodyPr/>
                    <a:lstStyle/>
                    <a:p>
                      <a:pPr lvl="0" algn="ctr">
                        <a:buNone/>
                      </a:pPr>
                      <a:r>
                        <a:rPr lang="en-US" sz="1600" cap="none" spc="0"/>
                        <a:t>Down Payment</a:t>
                      </a:r>
                    </a:p>
                  </a:txBody>
                  <a:tcPr marL="84468" marR="204256" marT="24134" marB="181003"/>
                </a:tc>
                <a:tc>
                  <a:txBody>
                    <a:bodyPr/>
                    <a:lstStyle/>
                    <a:p>
                      <a:pPr lvl="0" algn="ctr">
                        <a:buNone/>
                      </a:pPr>
                      <a:r>
                        <a:rPr lang="en-US" sz="1600" cap="none" spc="0"/>
                        <a:t>$50000</a:t>
                      </a:r>
                    </a:p>
                  </a:txBody>
                  <a:tcPr marL="84468" marR="204256" marT="24134" marB="181003"/>
                </a:tc>
                <a:tc>
                  <a:txBody>
                    <a:bodyPr/>
                    <a:lstStyle/>
                    <a:p>
                      <a:pPr lvl="0" algn="ctr">
                        <a:buNone/>
                      </a:pPr>
                      <a:r>
                        <a:rPr lang="en-US" sz="1600" cap="none" spc="0"/>
                        <a:t>$60000</a:t>
                      </a:r>
                    </a:p>
                  </a:txBody>
                  <a:tcPr marL="84468" marR="204256" marT="24134" marB="181003"/>
                </a:tc>
                <a:extLst>
                  <a:ext uri="{0D108BD9-81ED-4DB2-BD59-A6C34878D82A}">
                    <a16:rowId xmlns:a16="http://schemas.microsoft.com/office/drawing/2014/main" val="3735438440"/>
                  </a:ext>
                </a:extLst>
              </a:tr>
              <a:tr h="728108">
                <a:tc>
                  <a:txBody>
                    <a:bodyPr/>
                    <a:lstStyle/>
                    <a:p>
                      <a:pPr lvl="0" algn="ctr">
                        <a:buNone/>
                      </a:pPr>
                      <a:r>
                        <a:rPr lang="en-US" sz="1600" cap="none" spc="0"/>
                        <a:t>House Loan Interest</a:t>
                      </a:r>
                    </a:p>
                  </a:txBody>
                  <a:tcPr marL="84468" marR="204256" marT="24134" marB="181003"/>
                </a:tc>
                <a:tc>
                  <a:txBody>
                    <a:bodyPr/>
                    <a:lstStyle/>
                    <a:p>
                      <a:pPr lvl="0" algn="ctr">
                        <a:buNone/>
                      </a:pPr>
                      <a:r>
                        <a:rPr lang="en-US" sz="1600" cap="none" spc="0"/>
                        <a:t>4%</a:t>
                      </a:r>
                    </a:p>
                  </a:txBody>
                  <a:tcPr marL="84468" marR="204256" marT="24134" marB="181003"/>
                </a:tc>
                <a:tc>
                  <a:txBody>
                    <a:bodyPr/>
                    <a:lstStyle/>
                    <a:p>
                      <a:pPr lvl="0" algn="ctr">
                        <a:buNone/>
                      </a:pPr>
                      <a:r>
                        <a:rPr lang="en-US" sz="1600" cap="none" spc="0"/>
                        <a:t>4%</a:t>
                      </a:r>
                    </a:p>
                  </a:txBody>
                  <a:tcPr marL="84468" marR="204256" marT="24134" marB="181003"/>
                </a:tc>
                <a:extLst>
                  <a:ext uri="{0D108BD9-81ED-4DB2-BD59-A6C34878D82A}">
                    <a16:rowId xmlns:a16="http://schemas.microsoft.com/office/drawing/2014/main" val="3309937425"/>
                  </a:ext>
                </a:extLst>
              </a:tr>
              <a:tr h="728108">
                <a:tc>
                  <a:txBody>
                    <a:bodyPr/>
                    <a:lstStyle/>
                    <a:p>
                      <a:pPr lvl="0" algn="ctr">
                        <a:buNone/>
                      </a:pPr>
                      <a:r>
                        <a:rPr lang="en-US" sz="1600" cap="none" spc="0"/>
                        <a:t>No. of Period</a:t>
                      </a:r>
                      <a:br>
                        <a:rPr lang="en-US" sz="1600" cap="none" spc="0"/>
                      </a:br>
                      <a:r>
                        <a:rPr lang="en-US" sz="1600" cap="none" spc="0"/>
                        <a:t>(monthly)</a:t>
                      </a:r>
                    </a:p>
                  </a:txBody>
                  <a:tcPr marL="84468" marR="204256" marT="24134" marB="181003"/>
                </a:tc>
                <a:tc>
                  <a:txBody>
                    <a:bodyPr/>
                    <a:lstStyle/>
                    <a:p>
                      <a:pPr lvl="0" algn="ctr">
                        <a:buNone/>
                      </a:pPr>
                      <a:r>
                        <a:rPr lang="en-US" sz="1600" cap="none" spc="0"/>
                        <a:t>360</a:t>
                      </a:r>
                    </a:p>
                  </a:txBody>
                  <a:tcPr marL="84468" marR="204256" marT="24134" marB="181003"/>
                </a:tc>
                <a:tc>
                  <a:txBody>
                    <a:bodyPr/>
                    <a:lstStyle/>
                    <a:p>
                      <a:pPr lvl="0" algn="ctr">
                        <a:buNone/>
                      </a:pPr>
                      <a:r>
                        <a:rPr lang="en-US" sz="1600" cap="none" spc="0"/>
                        <a:t>360</a:t>
                      </a:r>
                    </a:p>
                  </a:txBody>
                  <a:tcPr marL="84468" marR="204256" marT="24134" marB="181003"/>
                </a:tc>
                <a:extLst>
                  <a:ext uri="{0D108BD9-81ED-4DB2-BD59-A6C34878D82A}">
                    <a16:rowId xmlns:a16="http://schemas.microsoft.com/office/drawing/2014/main" val="596264220"/>
                  </a:ext>
                </a:extLst>
              </a:tr>
              <a:tr h="483864">
                <a:tc>
                  <a:txBody>
                    <a:bodyPr/>
                    <a:lstStyle/>
                    <a:p>
                      <a:pPr lvl="0" algn="ctr">
                        <a:buNone/>
                      </a:pPr>
                      <a:r>
                        <a:rPr lang="en-US" sz="1600" cap="none" spc="0"/>
                        <a:t>Monthly Payment</a:t>
                      </a:r>
                    </a:p>
                  </a:txBody>
                  <a:tcPr marL="84468" marR="204256" marT="24134" marB="181003"/>
                </a:tc>
                <a:tc>
                  <a:txBody>
                    <a:bodyPr/>
                    <a:lstStyle/>
                    <a:p>
                      <a:pPr lvl="0" algn="ctr">
                        <a:buNone/>
                      </a:pPr>
                      <a:r>
                        <a:rPr lang="en-US" sz="1600" cap="none" spc="0"/>
                        <a:t>$3580.61</a:t>
                      </a:r>
                    </a:p>
                  </a:txBody>
                  <a:tcPr marL="84468" marR="204256" marT="24134" marB="181003"/>
                </a:tc>
                <a:tc>
                  <a:txBody>
                    <a:bodyPr/>
                    <a:lstStyle/>
                    <a:p>
                      <a:pPr lvl="0" algn="ctr">
                        <a:buNone/>
                      </a:pPr>
                      <a:r>
                        <a:rPr lang="en-US" sz="1600" cap="none" spc="0"/>
                        <a:t>$4487.70</a:t>
                      </a:r>
                    </a:p>
                  </a:txBody>
                  <a:tcPr marL="84468" marR="204256" marT="24134" marB="181003"/>
                </a:tc>
                <a:extLst>
                  <a:ext uri="{0D108BD9-81ED-4DB2-BD59-A6C34878D82A}">
                    <a16:rowId xmlns:a16="http://schemas.microsoft.com/office/drawing/2014/main" val="1745512144"/>
                  </a:ext>
                </a:extLst>
              </a:tr>
              <a:tr h="1216598">
                <a:tc>
                  <a:txBody>
                    <a:bodyPr/>
                    <a:lstStyle/>
                    <a:p>
                      <a:pPr lvl="0" algn="ctr">
                        <a:buNone/>
                      </a:pPr>
                      <a:r>
                        <a:rPr lang="en-US" sz="1600" cap="none" spc="0"/>
                        <a:t>House Resale Value</a:t>
                      </a:r>
                      <a:br>
                        <a:rPr lang="en-US" sz="1600" cap="none" spc="0"/>
                      </a:br>
                      <a:r>
                        <a:rPr lang="en-US" sz="1600" cap="none" spc="0"/>
                        <a:t>(6% Appreciation)</a:t>
                      </a:r>
                    </a:p>
                  </a:txBody>
                  <a:tcPr marL="84468" marR="204256" marT="24134" marB="181003"/>
                </a:tc>
                <a:tc>
                  <a:txBody>
                    <a:bodyPr/>
                    <a:lstStyle/>
                    <a:p>
                      <a:pPr algn="ctr" fontAlgn="ctr"/>
                      <a:r>
                        <a:rPr lang="en-US" sz="1100" u="none" strike="noStrike">
                          <a:effectLst/>
                        </a:rPr>
                        <a:t>$</a:t>
                      </a:r>
                      <a:r>
                        <a:rPr lang="en-US" sz="1600" kern="1200" cap="none" spc="0"/>
                        <a:t>4,594,792.94</a:t>
                      </a:r>
                      <a:r>
                        <a:rPr lang="en-US" sz="1100" u="none" strike="noStrike">
                          <a:effectLst/>
                        </a:rPr>
                        <a:t> </a:t>
                      </a:r>
                    </a:p>
                  </a:txBody>
                  <a:tcPr marL="8980" marR="8980" marT="8980" marB="0" anchor="ctr"/>
                </a:tc>
                <a:tc>
                  <a:txBody>
                    <a:bodyPr/>
                    <a:lstStyle/>
                    <a:p>
                      <a:pPr algn="ctr" fontAlgn="ctr"/>
                      <a:r>
                        <a:rPr lang="en-US" sz="1100" u="none" strike="noStrike">
                          <a:effectLst/>
                        </a:rPr>
                        <a:t>$</a:t>
                      </a:r>
                      <a:r>
                        <a:rPr lang="en-US" sz="1600" kern="1200" cap="none" spc="0"/>
                        <a:t>5,743,491.17</a:t>
                      </a:r>
                      <a:r>
                        <a:rPr lang="en-US" sz="1100" u="none" strike="noStrike">
                          <a:effectLst/>
                        </a:rPr>
                        <a:t> </a:t>
                      </a:r>
                    </a:p>
                  </a:txBody>
                  <a:tcPr marL="8980" marR="8980" marT="8980" marB="0" anchor="ctr"/>
                </a:tc>
                <a:extLst>
                  <a:ext uri="{0D108BD9-81ED-4DB2-BD59-A6C34878D82A}">
                    <a16:rowId xmlns:a16="http://schemas.microsoft.com/office/drawing/2014/main" val="325416851"/>
                  </a:ext>
                </a:extLst>
              </a:tr>
            </a:tbl>
          </a:graphicData>
        </a:graphic>
      </p:graphicFrame>
      <p:pic>
        <p:nvPicPr>
          <p:cNvPr id="2" name="Picture 4">
            <a:extLst>
              <a:ext uri="{FF2B5EF4-FFF2-40B4-BE49-F238E27FC236}">
                <a16:creationId xmlns:a16="http://schemas.microsoft.com/office/drawing/2014/main" id="{20C6EFBB-AE61-6AF8-BC3C-6D8E49FEEAA2}"/>
              </a:ext>
            </a:extLst>
          </p:cNvPr>
          <p:cNvPicPr>
            <a:picLocks noChangeAspect="1"/>
          </p:cNvPicPr>
          <p:nvPr/>
        </p:nvPicPr>
        <p:blipFill>
          <a:blip r:embed="rId2"/>
          <a:stretch>
            <a:fillRect/>
          </a:stretch>
        </p:blipFill>
        <p:spPr>
          <a:xfrm>
            <a:off x="1561097" y="2253108"/>
            <a:ext cx="3876794" cy="2184858"/>
          </a:xfrm>
          <a:prstGeom prst="rect">
            <a:avLst/>
          </a:prstGeom>
        </p:spPr>
      </p:pic>
    </p:spTree>
    <p:extLst>
      <p:ext uri="{BB962C8B-B14F-4D97-AF65-F5344CB8AC3E}">
        <p14:creationId xmlns:p14="http://schemas.microsoft.com/office/powerpoint/2010/main" val="3206099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7BD03C23-847F-148C-9621-459BDF4AE0D6}"/>
              </a:ext>
            </a:extLst>
          </p:cNvPr>
          <p:cNvSpPr txBox="1"/>
          <p:nvPr/>
        </p:nvSpPr>
        <p:spPr>
          <a:xfrm>
            <a:off x="-607719" y="975449"/>
            <a:ext cx="7687398" cy="1419775"/>
          </a:xfrm>
          <a:prstGeom prst="ellipse">
            <a:avLst/>
          </a:prstGeom>
        </p:spPr>
        <p:txBody>
          <a:bodyPr vert="horz" lIns="91440" tIns="45720" rIns="91440" bIns="45720" rtlCol="0" anchor="b">
            <a:noAutofit/>
          </a:bodyPr>
          <a:lstStyle/>
          <a:p>
            <a:pPr algn="ctr">
              <a:lnSpc>
                <a:spcPct val="90000"/>
              </a:lnSpc>
              <a:spcBef>
                <a:spcPct val="0"/>
              </a:spcBef>
              <a:spcAft>
                <a:spcPts val="600"/>
              </a:spcAft>
            </a:pPr>
            <a:r>
              <a:rPr lang="en-US" sz="4800" b="1" kern="1200">
                <a:latin typeface="+mj-lt"/>
                <a:ea typeface="+mj-ea"/>
                <a:cs typeface="+mj-cs"/>
              </a:rPr>
              <a:t>Food </a:t>
            </a:r>
            <a:r>
              <a:rPr lang="en-US" sz="4800" b="1">
                <a:latin typeface="+mj-lt"/>
                <a:ea typeface="+mj-ea"/>
                <a:cs typeface="+mj-cs"/>
              </a:rPr>
              <a:t>and Leisure</a:t>
            </a:r>
            <a:r>
              <a:rPr lang="en-US" sz="4800" b="1" kern="1200">
                <a:latin typeface="+mj-lt"/>
                <a:ea typeface="+mj-ea"/>
                <a:cs typeface="+mj-cs"/>
              </a:rPr>
              <a:t> Expense</a:t>
            </a:r>
            <a:endParaRPr lang="en-US" sz="4800" b="1" kern="1200">
              <a:latin typeface="+mj-lt"/>
              <a:ea typeface="+mj-ea"/>
              <a:cs typeface="Calibri Light"/>
            </a:endParaRPr>
          </a:p>
        </p:txBody>
      </p:sp>
      <p:graphicFrame>
        <p:nvGraphicFramePr>
          <p:cNvPr id="4" name="Table 4">
            <a:extLst>
              <a:ext uri="{FF2B5EF4-FFF2-40B4-BE49-F238E27FC236}">
                <a16:creationId xmlns:a16="http://schemas.microsoft.com/office/drawing/2014/main" id="{B23B601E-7AE9-0D94-B67C-4CF24554BFBD}"/>
              </a:ext>
            </a:extLst>
          </p:cNvPr>
          <p:cNvGraphicFramePr>
            <a:graphicFrameLocks noGrp="1"/>
          </p:cNvGraphicFramePr>
          <p:nvPr>
            <p:ph idx="1"/>
            <p:extLst>
              <p:ext uri="{D42A27DB-BD31-4B8C-83A1-F6EECF244321}">
                <p14:modId xmlns:p14="http://schemas.microsoft.com/office/powerpoint/2010/main" val="2039992057"/>
              </p:ext>
            </p:extLst>
          </p:nvPr>
        </p:nvGraphicFramePr>
        <p:xfrm>
          <a:off x="6606253" y="1775690"/>
          <a:ext cx="4942281" cy="2422967"/>
        </p:xfrm>
        <a:graphic>
          <a:graphicData uri="http://schemas.openxmlformats.org/drawingml/2006/table">
            <a:tbl>
              <a:tblPr firstRow="1" bandRow="1">
                <a:tableStyleId>{69C7853C-536D-4A76-A0AE-DD22124D55A5}</a:tableStyleId>
              </a:tblPr>
              <a:tblGrid>
                <a:gridCol w="1895571">
                  <a:extLst>
                    <a:ext uri="{9D8B030D-6E8A-4147-A177-3AD203B41FA5}">
                      <a16:colId xmlns:a16="http://schemas.microsoft.com/office/drawing/2014/main" val="2619009586"/>
                    </a:ext>
                  </a:extLst>
                </a:gridCol>
                <a:gridCol w="1460022">
                  <a:extLst>
                    <a:ext uri="{9D8B030D-6E8A-4147-A177-3AD203B41FA5}">
                      <a16:colId xmlns:a16="http://schemas.microsoft.com/office/drawing/2014/main" val="2584952612"/>
                    </a:ext>
                  </a:extLst>
                </a:gridCol>
                <a:gridCol w="1586688">
                  <a:extLst>
                    <a:ext uri="{9D8B030D-6E8A-4147-A177-3AD203B41FA5}">
                      <a16:colId xmlns:a16="http://schemas.microsoft.com/office/drawing/2014/main" val="2395541558"/>
                    </a:ext>
                  </a:extLst>
                </a:gridCol>
              </a:tblGrid>
              <a:tr h="951453">
                <a:tc>
                  <a:txBody>
                    <a:bodyPr/>
                    <a:lstStyle/>
                    <a:p>
                      <a:pPr algn="ctr"/>
                      <a:endParaRPr lang="en-US" sz="2200" cap="none" spc="0"/>
                    </a:p>
                  </a:txBody>
                  <a:tcPr marL="89599" marR="216662" marT="25600" marB="191997" anchor="b"/>
                </a:tc>
                <a:tc>
                  <a:txBody>
                    <a:bodyPr/>
                    <a:lstStyle/>
                    <a:p>
                      <a:pPr algn="ctr"/>
                      <a:r>
                        <a:rPr lang="en-US" sz="2200" cap="none" spc="0">
                          <a:solidFill>
                            <a:schemeClr val="tx1"/>
                          </a:solidFill>
                        </a:rPr>
                        <a:t>Boston</a:t>
                      </a:r>
                    </a:p>
                  </a:txBody>
                  <a:tcPr marL="89599" marR="216662" marT="25600" marB="191997" anchor="b"/>
                </a:tc>
                <a:tc>
                  <a:txBody>
                    <a:bodyPr/>
                    <a:lstStyle/>
                    <a:p>
                      <a:pPr lvl="0" algn="ctr">
                        <a:buNone/>
                      </a:pPr>
                      <a:r>
                        <a:rPr lang="en-US" sz="2200" cap="none" spc="0">
                          <a:solidFill>
                            <a:schemeClr val="tx1"/>
                          </a:solidFill>
                        </a:rPr>
                        <a:t>Los Angeles</a:t>
                      </a:r>
                    </a:p>
                  </a:txBody>
                  <a:tcPr marL="89599" marR="216662" marT="25600" marB="191997" anchor="b"/>
                </a:tc>
                <a:extLst>
                  <a:ext uri="{0D108BD9-81ED-4DB2-BD59-A6C34878D82A}">
                    <a16:rowId xmlns:a16="http://schemas.microsoft.com/office/drawing/2014/main" val="1228277007"/>
                  </a:ext>
                </a:extLst>
              </a:tr>
              <a:tr h="524793">
                <a:tc>
                  <a:txBody>
                    <a:bodyPr/>
                    <a:lstStyle/>
                    <a:p>
                      <a:pPr lvl="0" algn="ctr">
                        <a:buNone/>
                      </a:pPr>
                      <a:r>
                        <a:rPr lang="en-US" sz="1700" b="1" cap="none" spc="0"/>
                        <a:t>Expense</a:t>
                      </a:r>
                      <a:br>
                        <a:rPr lang="en-US" sz="1700" b="1" cap="none" spc="0"/>
                      </a:br>
                      <a:r>
                        <a:rPr lang="en-US" sz="1700" b="1" cap="none" spc="0"/>
                        <a:t>(Monthly)</a:t>
                      </a:r>
                    </a:p>
                  </a:txBody>
                  <a:tcPr marL="89599" marR="216662" marT="25600" marB="191997"/>
                </a:tc>
                <a:tc>
                  <a:txBody>
                    <a:bodyPr/>
                    <a:lstStyle/>
                    <a:p>
                      <a:pPr algn="ctr"/>
                      <a:r>
                        <a:rPr lang="en-US" sz="1700" cap="none" spc="0"/>
                        <a:t>$500</a:t>
                      </a:r>
                    </a:p>
                  </a:txBody>
                  <a:tcPr marL="89599" marR="216662" marT="25600" marB="191997"/>
                </a:tc>
                <a:tc>
                  <a:txBody>
                    <a:bodyPr/>
                    <a:lstStyle/>
                    <a:p>
                      <a:pPr algn="ctr"/>
                      <a:r>
                        <a:rPr lang="en-US" sz="1700" cap="none" spc="0"/>
                        <a:t>$600</a:t>
                      </a:r>
                    </a:p>
                  </a:txBody>
                  <a:tcPr marL="89599" marR="216662" marT="25600" marB="191997"/>
                </a:tc>
                <a:extLst>
                  <a:ext uri="{0D108BD9-81ED-4DB2-BD59-A6C34878D82A}">
                    <a16:rowId xmlns:a16="http://schemas.microsoft.com/office/drawing/2014/main" val="174593011"/>
                  </a:ext>
                </a:extLst>
              </a:tr>
              <a:tr h="524793">
                <a:tc>
                  <a:txBody>
                    <a:bodyPr/>
                    <a:lstStyle/>
                    <a:p>
                      <a:pPr lvl="0" algn="ctr">
                        <a:buNone/>
                      </a:pPr>
                      <a:r>
                        <a:rPr lang="en-US" sz="1700" b="1" cap="none" spc="0"/>
                        <a:t>Increment</a:t>
                      </a:r>
                      <a:br>
                        <a:rPr lang="en-US" sz="1700" b="1" cap="none" spc="0"/>
                      </a:br>
                      <a:r>
                        <a:rPr lang="en-US" sz="1700" b="1" cap="none" spc="0"/>
                        <a:t>(Monthly)</a:t>
                      </a:r>
                    </a:p>
                  </a:txBody>
                  <a:tcPr marL="89599" marR="216662" marT="25600" marB="191997"/>
                </a:tc>
                <a:tc>
                  <a:txBody>
                    <a:bodyPr/>
                    <a:lstStyle/>
                    <a:p>
                      <a:pPr lvl="0" algn="ctr">
                        <a:buNone/>
                      </a:pPr>
                      <a:r>
                        <a:rPr lang="en-US" sz="1700" cap="none" spc="0"/>
                        <a:t>$5</a:t>
                      </a:r>
                    </a:p>
                  </a:txBody>
                  <a:tcPr marL="89599" marR="216662" marT="25600" marB="191997"/>
                </a:tc>
                <a:tc>
                  <a:txBody>
                    <a:bodyPr/>
                    <a:lstStyle/>
                    <a:p>
                      <a:pPr lvl="0" algn="ctr">
                        <a:buNone/>
                      </a:pPr>
                      <a:r>
                        <a:rPr lang="en-US" sz="1700" cap="none" spc="0"/>
                        <a:t>$5</a:t>
                      </a:r>
                    </a:p>
                  </a:txBody>
                  <a:tcPr marL="89599" marR="216662" marT="25600" marB="191997"/>
                </a:tc>
                <a:extLst>
                  <a:ext uri="{0D108BD9-81ED-4DB2-BD59-A6C34878D82A}">
                    <a16:rowId xmlns:a16="http://schemas.microsoft.com/office/drawing/2014/main" val="3735438440"/>
                  </a:ext>
                </a:extLst>
              </a:tr>
            </a:tbl>
          </a:graphicData>
        </a:graphic>
      </p:graphicFrame>
      <p:pic>
        <p:nvPicPr>
          <p:cNvPr id="2" name="Picture 4" descr="Family cooking on grill in their garden">
            <a:extLst>
              <a:ext uri="{FF2B5EF4-FFF2-40B4-BE49-F238E27FC236}">
                <a16:creationId xmlns:a16="http://schemas.microsoft.com/office/drawing/2014/main" id="{543F7C90-C65C-C264-2820-817181C8AD93}"/>
              </a:ext>
            </a:extLst>
          </p:cNvPr>
          <p:cNvPicPr>
            <a:picLocks noChangeAspect="1"/>
          </p:cNvPicPr>
          <p:nvPr/>
        </p:nvPicPr>
        <p:blipFill>
          <a:blip r:embed="rId2"/>
          <a:stretch>
            <a:fillRect/>
          </a:stretch>
        </p:blipFill>
        <p:spPr>
          <a:xfrm>
            <a:off x="876771" y="2119413"/>
            <a:ext cx="4210754" cy="2807321"/>
          </a:xfrm>
          <a:prstGeom prst="rect">
            <a:avLst/>
          </a:prstGeom>
        </p:spPr>
      </p:pic>
    </p:spTree>
    <p:extLst>
      <p:ext uri="{BB962C8B-B14F-4D97-AF65-F5344CB8AC3E}">
        <p14:creationId xmlns:p14="http://schemas.microsoft.com/office/powerpoint/2010/main" val="11485452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46" name="Rectangle 38">
            <a:extLst>
              <a:ext uri="{FF2B5EF4-FFF2-40B4-BE49-F238E27FC236}">
                <a16:creationId xmlns:a16="http://schemas.microsoft.com/office/drawing/2014/main" id="{5D11FD0E-2D27-4A5A-949D-222E61ECB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0">
            <a:extLst>
              <a:ext uri="{FF2B5EF4-FFF2-40B4-BE49-F238E27FC236}">
                <a16:creationId xmlns:a16="http://schemas.microsoft.com/office/drawing/2014/main" id="{1BC8109F-B452-45EE-8BB3-65433C039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7BD03C23-847F-148C-9621-459BDF4AE0D6}"/>
              </a:ext>
            </a:extLst>
          </p:cNvPr>
          <p:cNvSpPr txBox="1"/>
          <p:nvPr/>
        </p:nvSpPr>
        <p:spPr>
          <a:xfrm>
            <a:off x="4166188" y="185326"/>
            <a:ext cx="5362576" cy="1892300"/>
          </a:xfrm>
          <a:prstGeom prst="ellipse">
            <a:avLst/>
          </a:prstGeom>
        </p:spPr>
        <p:txBody>
          <a:bodyPr vert="horz" lIns="91440" tIns="45720" rIns="91440" bIns="45720" rtlCol="0" anchor="ctr">
            <a:normAutofit/>
          </a:bodyPr>
          <a:lstStyle/>
          <a:p>
            <a:pPr>
              <a:lnSpc>
                <a:spcPct val="90000"/>
              </a:lnSpc>
              <a:spcBef>
                <a:spcPct val="0"/>
              </a:spcBef>
              <a:spcAft>
                <a:spcPts val="600"/>
              </a:spcAft>
            </a:pPr>
            <a:r>
              <a:rPr lang="en-US" sz="4400" b="1" kern="1200">
                <a:latin typeface="+mj-lt"/>
                <a:ea typeface="+mj-ea"/>
                <a:cs typeface="+mj-cs"/>
              </a:rPr>
              <a:t>Insurances</a:t>
            </a:r>
            <a:endParaRPr lang="en-US" sz="4400" b="1" kern="1200">
              <a:latin typeface="+mj-lt"/>
              <a:ea typeface="+mj-ea"/>
              <a:cs typeface="Calibri Light"/>
            </a:endParaRPr>
          </a:p>
        </p:txBody>
      </p:sp>
      <p:graphicFrame>
        <p:nvGraphicFramePr>
          <p:cNvPr id="4" name="Table 4">
            <a:extLst>
              <a:ext uri="{FF2B5EF4-FFF2-40B4-BE49-F238E27FC236}">
                <a16:creationId xmlns:a16="http://schemas.microsoft.com/office/drawing/2014/main" id="{B23B601E-7AE9-0D94-B67C-4CF24554BFBD}"/>
              </a:ext>
            </a:extLst>
          </p:cNvPr>
          <p:cNvGraphicFramePr>
            <a:graphicFrameLocks noGrp="1"/>
          </p:cNvGraphicFramePr>
          <p:nvPr>
            <p:ph idx="1"/>
            <p:extLst>
              <p:ext uri="{D42A27DB-BD31-4B8C-83A1-F6EECF244321}">
                <p14:modId xmlns:p14="http://schemas.microsoft.com/office/powerpoint/2010/main" val="384585538"/>
              </p:ext>
            </p:extLst>
          </p:nvPr>
        </p:nvGraphicFramePr>
        <p:xfrm>
          <a:off x="838200" y="2107178"/>
          <a:ext cx="10515602" cy="3991438"/>
        </p:xfrm>
        <a:graphic>
          <a:graphicData uri="http://schemas.openxmlformats.org/drawingml/2006/table">
            <a:tbl>
              <a:tblPr firstRow="1" bandRow="1">
                <a:tableStyleId>{5940675A-B579-460E-94D1-54222C63F5DA}</a:tableStyleId>
              </a:tblPr>
              <a:tblGrid>
                <a:gridCol w="2959112">
                  <a:extLst>
                    <a:ext uri="{9D8B030D-6E8A-4147-A177-3AD203B41FA5}">
                      <a16:colId xmlns:a16="http://schemas.microsoft.com/office/drawing/2014/main" val="2619009586"/>
                    </a:ext>
                  </a:extLst>
                </a:gridCol>
                <a:gridCol w="2763287">
                  <a:extLst>
                    <a:ext uri="{9D8B030D-6E8A-4147-A177-3AD203B41FA5}">
                      <a16:colId xmlns:a16="http://schemas.microsoft.com/office/drawing/2014/main" val="3507342863"/>
                    </a:ext>
                  </a:extLst>
                </a:gridCol>
                <a:gridCol w="2315718">
                  <a:extLst>
                    <a:ext uri="{9D8B030D-6E8A-4147-A177-3AD203B41FA5}">
                      <a16:colId xmlns:a16="http://schemas.microsoft.com/office/drawing/2014/main" val="2584952612"/>
                    </a:ext>
                  </a:extLst>
                </a:gridCol>
                <a:gridCol w="2477485">
                  <a:extLst>
                    <a:ext uri="{9D8B030D-6E8A-4147-A177-3AD203B41FA5}">
                      <a16:colId xmlns:a16="http://schemas.microsoft.com/office/drawing/2014/main" val="2395541558"/>
                    </a:ext>
                  </a:extLst>
                </a:gridCol>
              </a:tblGrid>
              <a:tr h="560863">
                <a:tc>
                  <a:txBody>
                    <a:bodyPr/>
                    <a:lstStyle/>
                    <a:p>
                      <a:pPr algn="ctr"/>
                      <a:endParaRPr lang="en-US" sz="2100" cap="none" spc="0"/>
                    </a:p>
                  </a:txBody>
                  <a:tcPr marL="84816" marR="205098" marT="24234" marB="181749" anchor="b"/>
                </a:tc>
                <a:tc>
                  <a:txBody>
                    <a:bodyPr/>
                    <a:lstStyle/>
                    <a:p>
                      <a:pPr algn="ctr"/>
                      <a:endParaRPr lang="en-US" sz="2100" cap="none" spc="0"/>
                    </a:p>
                  </a:txBody>
                  <a:tcPr marL="84816" marR="205098" marT="24234" marB="181749" anchor="b"/>
                </a:tc>
                <a:tc>
                  <a:txBody>
                    <a:bodyPr/>
                    <a:lstStyle/>
                    <a:p>
                      <a:pPr algn="ctr"/>
                      <a:r>
                        <a:rPr lang="en-US" sz="2100" b="1" cap="none" spc="0"/>
                        <a:t>Boston</a:t>
                      </a:r>
                    </a:p>
                  </a:txBody>
                  <a:tcPr marL="84816" marR="205098" marT="24234" marB="181749" anchor="b"/>
                </a:tc>
                <a:tc>
                  <a:txBody>
                    <a:bodyPr/>
                    <a:lstStyle/>
                    <a:p>
                      <a:pPr lvl="0" algn="ctr">
                        <a:buNone/>
                      </a:pPr>
                      <a:r>
                        <a:rPr lang="en-US" sz="2100" b="1" cap="none" spc="0"/>
                        <a:t>Los Angeles</a:t>
                      </a:r>
                    </a:p>
                  </a:txBody>
                  <a:tcPr marL="84816" marR="205098" marT="24234" marB="181749" anchor="b"/>
                </a:tc>
                <a:extLst>
                  <a:ext uri="{0D108BD9-81ED-4DB2-BD59-A6C34878D82A}">
                    <a16:rowId xmlns:a16="http://schemas.microsoft.com/office/drawing/2014/main" val="1228277007"/>
                  </a:ext>
                </a:extLst>
              </a:tr>
              <a:tr h="734824">
                <a:tc>
                  <a:txBody>
                    <a:bodyPr/>
                    <a:lstStyle/>
                    <a:p>
                      <a:pPr lvl="0" algn="ctr">
                        <a:buNone/>
                      </a:pPr>
                      <a:r>
                        <a:rPr lang="en-US" sz="1600" b="1" cap="none" spc="0"/>
                        <a:t>Car Insurance</a:t>
                      </a:r>
                      <a:br>
                        <a:rPr lang="en-US" sz="1600" b="1" cap="none" spc="0"/>
                      </a:br>
                      <a:r>
                        <a:rPr lang="en-US" sz="1600" b="1" cap="none" spc="0"/>
                        <a:t>(Monthly)</a:t>
                      </a:r>
                    </a:p>
                  </a:txBody>
                  <a:tcPr marL="84816" marR="205098" marT="24234" marB="181749">
                    <a:solidFill>
                      <a:schemeClr val="bg1">
                        <a:lumMod val="85000"/>
                      </a:schemeClr>
                    </a:solidFill>
                  </a:tcPr>
                </a:tc>
                <a:tc>
                  <a:txBody>
                    <a:bodyPr/>
                    <a:lstStyle/>
                    <a:p>
                      <a:pPr lvl="0" algn="ctr">
                        <a:buNone/>
                      </a:pPr>
                      <a:r>
                        <a:rPr lang="en-US" sz="1600" u="sng" cap="none" spc="0"/>
                        <a:t>First Car</a:t>
                      </a:r>
                      <a:br>
                        <a:rPr lang="en-US" sz="1600" u="sng" cap="none" spc="0"/>
                      </a:br>
                      <a:r>
                        <a:rPr lang="en-US" sz="1600" u="sng" cap="none" spc="0"/>
                        <a:t>Payment</a:t>
                      </a:r>
                    </a:p>
                  </a:txBody>
                  <a:tcPr marL="84816" marR="205098" marT="24234" marB="181749">
                    <a:solidFill>
                      <a:schemeClr val="bg1">
                        <a:lumMod val="85000"/>
                      </a:schemeClr>
                    </a:solidFill>
                  </a:tcPr>
                </a:tc>
                <a:tc>
                  <a:txBody>
                    <a:bodyPr/>
                    <a:lstStyle/>
                    <a:p>
                      <a:pPr algn="ctr"/>
                      <a:r>
                        <a:rPr lang="en-US" sz="1600" cap="none" spc="0"/>
                        <a:t>$200</a:t>
                      </a:r>
                    </a:p>
                  </a:txBody>
                  <a:tcPr marL="84816" marR="205098" marT="24234" marB="181749">
                    <a:solidFill>
                      <a:schemeClr val="bg1">
                        <a:lumMod val="85000"/>
                      </a:schemeClr>
                    </a:solidFill>
                  </a:tcPr>
                </a:tc>
                <a:tc>
                  <a:txBody>
                    <a:bodyPr/>
                    <a:lstStyle/>
                    <a:p>
                      <a:pPr algn="ctr"/>
                      <a:r>
                        <a:rPr lang="en-US" sz="1600" cap="none" spc="0"/>
                        <a:t>$250</a:t>
                      </a:r>
                    </a:p>
                  </a:txBody>
                  <a:tcPr marL="84816" marR="205098" marT="24234" marB="181749">
                    <a:solidFill>
                      <a:schemeClr val="bg1">
                        <a:lumMod val="85000"/>
                      </a:schemeClr>
                    </a:solidFill>
                  </a:tcPr>
                </a:tc>
                <a:extLst>
                  <a:ext uri="{0D108BD9-81ED-4DB2-BD59-A6C34878D82A}">
                    <a16:rowId xmlns:a16="http://schemas.microsoft.com/office/drawing/2014/main" val="174593011"/>
                  </a:ext>
                </a:extLst>
              </a:tr>
              <a:tr h="734824">
                <a:tc>
                  <a:txBody>
                    <a:bodyPr/>
                    <a:lstStyle/>
                    <a:p>
                      <a:pPr lvl="0" algn="ctr">
                        <a:buNone/>
                      </a:pPr>
                      <a:endParaRPr lang="en-US" sz="1600" cap="none" spc="0"/>
                    </a:p>
                  </a:txBody>
                  <a:tcPr marL="84816" marR="205098" marT="24234" marB="181749">
                    <a:solidFill>
                      <a:schemeClr val="bg1">
                        <a:lumMod val="85000"/>
                      </a:schemeClr>
                    </a:solidFill>
                  </a:tcPr>
                </a:tc>
                <a:tc>
                  <a:txBody>
                    <a:bodyPr/>
                    <a:lstStyle/>
                    <a:p>
                      <a:pPr lvl="0" algn="ctr">
                        <a:buNone/>
                      </a:pPr>
                      <a:r>
                        <a:rPr lang="en-US" sz="1600" u="sng" cap="none" spc="0"/>
                        <a:t>Second Car</a:t>
                      </a:r>
                      <a:br>
                        <a:rPr lang="en-US" sz="1600" u="sng" cap="none" spc="0"/>
                      </a:br>
                      <a:r>
                        <a:rPr lang="en-US" sz="1600" u="sng" cap="none" spc="0"/>
                        <a:t>Payment</a:t>
                      </a:r>
                    </a:p>
                  </a:txBody>
                  <a:tcPr marL="84816" marR="205098" marT="24234" marB="181749">
                    <a:solidFill>
                      <a:schemeClr val="bg1">
                        <a:lumMod val="85000"/>
                      </a:schemeClr>
                    </a:solidFill>
                  </a:tcPr>
                </a:tc>
                <a:tc>
                  <a:txBody>
                    <a:bodyPr/>
                    <a:lstStyle/>
                    <a:p>
                      <a:pPr lvl="0" algn="ctr">
                        <a:buNone/>
                      </a:pPr>
                      <a:r>
                        <a:rPr lang="en-US" sz="1600" cap="none" spc="0"/>
                        <a:t>$300</a:t>
                      </a:r>
                    </a:p>
                  </a:txBody>
                  <a:tcPr marL="84816" marR="205098" marT="24234" marB="181749">
                    <a:solidFill>
                      <a:schemeClr val="bg1">
                        <a:lumMod val="85000"/>
                      </a:schemeClr>
                    </a:solidFill>
                  </a:tcPr>
                </a:tc>
                <a:tc>
                  <a:txBody>
                    <a:bodyPr/>
                    <a:lstStyle/>
                    <a:p>
                      <a:pPr lvl="0" algn="ctr">
                        <a:buNone/>
                      </a:pPr>
                      <a:r>
                        <a:rPr lang="en-US" sz="1600" cap="none" spc="0"/>
                        <a:t>$400</a:t>
                      </a:r>
                    </a:p>
                  </a:txBody>
                  <a:tcPr marL="84816" marR="205098" marT="24234" marB="181749">
                    <a:solidFill>
                      <a:schemeClr val="bg1">
                        <a:lumMod val="85000"/>
                      </a:schemeClr>
                    </a:solidFill>
                  </a:tcPr>
                </a:tc>
                <a:extLst>
                  <a:ext uri="{0D108BD9-81ED-4DB2-BD59-A6C34878D82A}">
                    <a16:rowId xmlns:a16="http://schemas.microsoft.com/office/drawing/2014/main" val="3735438440"/>
                  </a:ext>
                </a:extLst>
              </a:tr>
              <a:tr h="734824">
                <a:tc>
                  <a:txBody>
                    <a:bodyPr/>
                    <a:lstStyle/>
                    <a:p>
                      <a:pPr lvl="0" algn="ctr">
                        <a:buNone/>
                      </a:pPr>
                      <a:r>
                        <a:rPr lang="en-US" sz="1600" b="1" cap="none" spc="0"/>
                        <a:t>Medical Insurance</a:t>
                      </a:r>
                      <a:br>
                        <a:rPr lang="en-US" sz="1600" b="1" cap="none" spc="0"/>
                      </a:br>
                      <a:r>
                        <a:rPr lang="en-US" sz="1600" b="1" cap="none" spc="0"/>
                        <a:t>(Monthly)</a:t>
                      </a:r>
                    </a:p>
                  </a:txBody>
                  <a:tcPr marL="84816" marR="205098" marT="24234" marB="181749">
                    <a:solidFill>
                      <a:schemeClr val="bg1">
                        <a:lumMod val="75000"/>
                      </a:schemeClr>
                    </a:solidFill>
                  </a:tcPr>
                </a:tc>
                <a:tc>
                  <a:txBody>
                    <a:bodyPr/>
                    <a:lstStyle/>
                    <a:p>
                      <a:pPr lvl="0" algn="ctr">
                        <a:buNone/>
                      </a:pPr>
                      <a:r>
                        <a:rPr lang="en-US" sz="1600" u="sng" cap="none" spc="0"/>
                        <a:t>Payment</a:t>
                      </a:r>
                    </a:p>
                  </a:txBody>
                  <a:tcPr marL="84816" marR="205098" marT="24234" marB="181749">
                    <a:solidFill>
                      <a:schemeClr val="bg1">
                        <a:lumMod val="75000"/>
                      </a:schemeClr>
                    </a:solidFill>
                  </a:tcPr>
                </a:tc>
                <a:tc>
                  <a:txBody>
                    <a:bodyPr/>
                    <a:lstStyle/>
                    <a:p>
                      <a:pPr lvl="0" algn="ctr">
                        <a:buNone/>
                      </a:pPr>
                      <a:r>
                        <a:rPr lang="en-US" sz="1600" cap="none" spc="0"/>
                        <a:t>$150</a:t>
                      </a:r>
                    </a:p>
                  </a:txBody>
                  <a:tcPr marL="84816" marR="205098" marT="24234" marB="181749">
                    <a:solidFill>
                      <a:schemeClr val="bg1">
                        <a:lumMod val="75000"/>
                      </a:schemeClr>
                    </a:solidFill>
                  </a:tcPr>
                </a:tc>
                <a:tc>
                  <a:txBody>
                    <a:bodyPr/>
                    <a:lstStyle/>
                    <a:p>
                      <a:pPr lvl="0" algn="ctr">
                        <a:buNone/>
                      </a:pPr>
                      <a:r>
                        <a:rPr lang="en-US" sz="1600" cap="none" spc="0"/>
                        <a:t>$200</a:t>
                      </a:r>
                    </a:p>
                  </a:txBody>
                  <a:tcPr marL="84816" marR="205098" marT="24234" marB="181749">
                    <a:solidFill>
                      <a:schemeClr val="bg1">
                        <a:lumMod val="75000"/>
                      </a:schemeClr>
                    </a:solidFill>
                  </a:tcPr>
                </a:tc>
                <a:extLst>
                  <a:ext uri="{0D108BD9-81ED-4DB2-BD59-A6C34878D82A}">
                    <a16:rowId xmlns:a16="http://schemas.microsoft.com/office/drawing/2014/main" val="3309937425"/>
                  </a:ext>
                </a:extLst>
              </a:tr>
              <a:tr h="491279">
                <a:tc>
                  <a:txBody>
                    <a:bodyPr/>
                    <a:lstStyle/>
                    <a:p>
                      <a:pPr lvl="0" algn="ctr">
                        <a:buNone/>
                      </a:pPr>
                      <a:endParaRPr lang="en-US" sz="1600" cap="none" spc="0"/>
                    </a:p>
                  </a:txBody>
                  <a:tcPr marL="84816" marR="205098" marT="24234" marB="181749">
                    <a:solidFill>
                      <a:schemeClr val="bg1">
                        <a:lumMod val="75000"/>
                      </a:schemeClr>
                    </a:solidFill>
                  </a:tcPr>
                </a:tc>
                <a:tc>
                  <a:txBody>
                    <a:bodyPr/>
                    <a:lstStyle/>
                    <a:p>
                      <a:pPr lvl="0" algn="ctr">
                        <a:buNone/>
                      </a:pPr>
                      <a:r>
                        <a:rPr lang="en-US" sz="1600" u="sng" cap="none" spc="0"/>
                        <a:t>Increment</a:t>
                      </a:r>
                    </a:p>
                  </a:txBody>
                  <a:tcPr marL="84816" marR="205098" marT="24234" marB="181749">
                    <a:solidFill>
                      <a:schemeClr val="bg1">
                        <a:lumMod val="75000"/>
                      </a:schemeClr>
                    </a:solidFill>
                  </a:tcPr>
                </a:tc>
                <a:tc>
                  <a:txBody>
                    <a:bodyPr/>
                    <a:lstStyle/>
                    <a:p>
                      <a:pPr lvl="0" algn="ctr">
                        <a:buNone/>
                      </a:pPr>
                      <a:r>
                        <a:rPr lang="en-US" sz="1600" cap="none" spc="0"/>
                        <a:t>3.5%</a:t>
                      </a:r>
                    </a:p>
                  </a:txBody>
                  <a:tcPr marL="84816" marR="205098" marT="24234" marB="181749">
                    <a:solidFill>
                      <a:schemeClr val="bg1">
                        <a:lumMod val="75000"/>
                      </a:schemeClr>
                    </a:solidFill>
                  </a:tcPr>
                </a:tc>
                <a:tc>
                  <a:txBody>
                    <a:bodyPr/>
                    <a:lstStyle/>
                    <a:p>
                      <a:pPr lvl="0" algn="ctr">
                        <a:buNone/>
                      </a:pPr>
                      <a:r>
                        <a:rPr lang="en-US" sz="1600" cap="none" spc="0"/>
                        <a:t>3.5%</a:t>
                      </a:r>
                    </a:p>
                  </a:txBody>
                  <a:tcPr marL="84816" marR="205098" marT="24234" marB="181749">
                    <a:solidFill>
                      <a:schemeClr val="bg1">
                        <a:lumMod val="75000"/>
                      </a:schemeClr>
                    </a:solidFill>
                  </a:tcPr>
                </a:tc>
                <a:extLst>
                  <a:ext uri="{0D108BD9-81ED-4DB2-BD59-A6C34878D82A}">
                    <a16:rowId xmlns:a16="http://schemas.microsoft.com/office/drawing/2014/main" val="1732395398"/>
                  </a:ext>
                </a:extLst>
              </a:tr>
              <a:tr h="734824">
                <a:tc>
                  <a:txBody>
                    <a:bodyPr/>
                    <a:lstStyle/>
                    <a:p>
                      <a:pPr lvl="0" algn="ctr">
                        <a:buNone/>
                      </a:pPr>
                      <a:r>
                        <a:rPr lang="en-US" sz="1600" b="1" cap="none" spc="0"/>
                        <a:t>House Insurance</a:t>
                      </a:r>
                      <a:br>
                        <a:rPr lang="en-US" sz="1600" b="1" cap="none" spc="0"/>
                      </a:br>
                      <a:r>
                        <a:rPr lang="en-US" sz="1600" b="1" cap="none" spc="0"/>
                        <a:t>(Monthly)</a:t>
                      </a:r>
                    </a:p>
                  </a:txBody>
                  <a:tcPr marL="84816" marR="205098" marT="24234" marB="181749">
                    <a:solidFill>
                      <a:schemeClr val="bg1">
                        <a:lumMod val="50000"/>
                      </a:schemeClr>
                    </a:solidFill>
                  </a:tcPr>
                </a:tc>
                <a:tc>
                  <a:txBody>
                    <a:bodyPr/>
                    <a:lstStyle/>
                    <a:p>
                      <a:pPr lvl="0" algn="ctr">
                        <a:buNone/>
                      </a:pPr>
                      <a:endParaRPr lang="en-US" sz="1600" cap="none" spc="0"/>
                    </a:p>
                  </a:txBody>
                  <a:tcPr marL="84816" marR="205098" marT="24234" marB="181749">
                    <a:solidFill>
                      <a:schemeClr val="bg1">
                        <a:lumMod val="50000"/>
                      </a:schemeClr>
                    </a:solidFill>
                  </a:tcPr>
                </a:tc>
                <a:tc>
                  <a:txBody>
                    <a:bodyPr/>
                    <a:lstStyle/>
                    <a:p>
                      <a:pPr lvl="0" algn="ctr">
                        <a:buNone/>
                      </a:pPr>
                      <a:r>
                        <a:rPr lang="en-US" sz="1600" cap="none" spc="0"/>
                        <a:t>$125</a:t>
                      </a:r>
                    </a:p>
                  </a:txBody>
                  <a:tcPr marL="84816" marR="205098" marT="24234" marB="181749">
                    <a:solidFill>
                      <a:schemeClr val="bg1">
                        <a:lumMod val="50000"/>
                      </a:schemeClr>
                    </a:solidFill>
                  </a:tcPr>
                </a:tc>
                <a:tc>
                  <a:txBody>
                    <a:bodyPr/>
                    <a:lstStyle/>
                    <a:p>
                      <a:pPr lvl="0" algn="ctr">
                        <a:buNone/>
                      </a:pPr>
                      <a:r>
                        <a:rPr lang="en-US" sz="1600" cap="none" spc="0"/>
                        <a:t>$175</a:t>
                      </a:r>
                    </a:p>
                  </a:txBody>
                  <a:tcPr marL="84816" marR="205098" marT="24234" marB="181749">
                    <a:solidFill>
                      <a:schemeClr val="bg1">
                        <a:lumMod val="50000"/>
                      </a:schemeClr>
                    </a:solidFill>
                  </a:tcPr>
                </a:tc>
                <a:extLst>
                  <a:ext uri="{0D108BD9-81ED-4DB2-BD59-A6C34878D82A}">
                    <a16:rowId xmlns:a16="http://schemas.microsoft.com/office/drawing/2014/main" val="596264220"/>
                  </a:ext>
                </a:extLst>
              </a:tr>
            </a:tbl>
          </a:graphicData>
        </a:graphic>
      </p:graphicFrame>
    </p:spTree>
    <p:extLst>
      <p:ext uri="{BB962C8B-B14F-4D97-AF65-F5344CB8AC3E}">
        <p14:creationId xmlns:p14="http://schemas.microsoft.com/office/powerpoint/2010/main" val="250511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42;p26">
            <a:extLst>
              <a:ext uri="{FF2B5EF4-FFF2-40B4-BE49-F238E27FC236}">
                <a16:creationId xmlns:a16="http://schemas.microsoft.com/office/drawing/2014/main" id="{8A7E533E-F203-4AE7-4B17-0A9442B22A7B}"/>
              </a:ext>
            </a:extLst>
          </p:cNvPr>
          <p:cNvSpPr txBox="1">
            <a:spLocks/>
          </p:cNvSpPr>
          <p:nvPr/>
        </p:nvSpPr>
        <p:spPr>
          <a:xfrm>
            <a:off x="1137034" y="609600"/>
            <a:ext cx="4784796" cy="1330840"/>
          </a:xfrm>
          <a:prstGeom prst="rect">
            <a:avLst/>
          </a:prstGeom>
        </p:spPr>
        <p:txBody>
          <a:bodyPr spcFirstLastPara="1"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buClr>
                <a:srgbClr val="262626"/>
              </a:buClr>
              <a:buSzPts val="3800"/>
            </a:pPr>
            <a:r>
              <a:rPr lang="en-US" kern="1200">
                <a:solidFill>
                  <a:schemeClr val="tx1"/>
                </a:solidFill>
                <a:latin typeface="+mj-lt"/>
                <a:ea typeface="+mj-ea"/>
                <a:cs typeface="+mj-cs"/>
              </a:rPr>
              <a:t>Objective</a:t>
            </a:r>
          </a:p>
        </p:txBody>
      </p:sp>
      <p:sp>
        <p:nvSpPr>
          <p:cNvPr id="5" name="Google Shape;143;p26">
            <a:extLst>
              <a:ext uri="{FF2B5EF4-FFF2-40B4-BE49-F238E27FC236}">
                <a16:creationId xmlns:a16="http://schemas.microsoft.com/office/drawing/2014/main" id="{FF7AB58F-D8E6-4338-F40D-37EA0268FC98}"/>
              </a:ext>
            </a:extLst>
          </p:cNvPr>
          <p:cNvSpPr txBox="1">
            <a:spLocks/>
          </p:cNvSpPr>
          <p:nvPr/>
        </p:nvSpPr>
        <p:spPr>
          <a:xfrm>
            <a:off x="1137034" y="2194102"/>
            <a:ext cx="4438036" cy="3908585"/>
          </a:xfrm>
          <a:prstGeom prst="rect">
            <a:avLst/>
          </a:prstGeom>
        </p:spPr>
        <p:txBody>
          <a:bodyPr spcFirstLastPara="1" vert="horz" lIns="91440" tIns="45720" rIns="91440" bIns="45720" rtlCol="0"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a:spcBef>
                <a:spcPts val="0"/>
              </a:spcBef>
              <a:spcAft>
                <a:spcPts val="600"/>
              </a:spcAft>
              <a:buClr>
                <a:srgbClr val="262626"/>
              </a:buClr>
              <a:buSzPts val="1400"/>
            </a:pPr>
            <a:r>
              <a:rPr lang="en-US" sz="1900"/>
              <a:t>Many graduates struggle with managing their finances effectively.</a:t>
            </a:r>
          </a:p>
          <a:p>
            <a:pPr marL="457200">
              <a:spcBef>
                <a:spcPts val="0"/>
              </a:spcBef>
              <a:spcAft>
                <a:spcPts val="600"/>
              </a:spcAft>
              <a:buClr>
                <a:srgbClr val="262626"/>
              </a:buClr>
              <a:buSzPts val="1400"/>
            </a:pPr>
            <a:r>
              <a:rPr lang="en-US" sz="1900"/>
              <a:t>Wise financial decisions have a long-lasting impact on quality of life, including retirement.</a:t>
            </a:r>
          </a:p>
          <a:p>
            <a:pPr marL="457200">
              <a:spcBef>
                <a:spcPts val="0"/>
              </a:spcBef>
              <a:spcAft>
                <a:spcPts val="600"/>
              </a:spcAft>
              <a:buClr>
                <a:srgbClr val="262626"/>
              </a:buClr>
              <a:buSzPts val="1400"/>
            </a:pPr>
            <a:r>
              <a:rPr lang="en-US" sz="1900"/>
              <a:t>This study aims to analyze the expenses of a 23-year-old at the start of their financial journey.</a:t>
            </a:r>
          </a:p>
          <a:p>
            <a:pPr marL="457200">
              <a:spcBef>
                <a:spcPts val="0"/>
              </a:spcBef>
              <a:spcAft>
                <a:spcPts val="600"/>
              </a:spcAft>
              <a:buClr>
                <a:srgbClr val="262626"/>
              </a:buClr>
              <a:buSzPts val="1400"/>
            </a:pPr>
            <a:r>
              <a:rPr lang="en-US" sz="1900"/>
              <a:t>Principles learned in Economic Decision-Making class were applied to develop an expense schedule and forecast personal finances at retirement.</a:t>
            </a:r>
          </a:p>
        </p:txBody>
      </p:sp>
      <p:pic>
        <p:nvPicPr>
          <p:cNvPr id="6" name="Google Shape;144;p26" descr="A page in a planner">
            <a:extLst>
              <a:ext uri="{FF2B5EF4-FFF2-40B4-BE49-F238E27FC236}">
                <a16:creationId xmlns:a16="http://schemas.microsoft.com/office/drawing/2014/main" id="{84863221-F8E4-85C1-A571-2F3248E917DB}"/>
              </a:ext>
            </a:extLst>
          </p:cNvPr>
          <p:cNvPicPr preferRelativeResize="0"/>
          <p:nvPr/>
        </p:nvPicPr>
        <p:blipFill rotWithShape="1">
          <a:blip r:embed="rId2"/>
          <a:srcRect l="5884" r="-1" b="-1"/>
          <a:stretch/>
        </p:blipFill>
        <p:spPr>
          <a:xfrm>
            <a:off x="6880610" y="1760064"/>
            <a:ext cx="4737650" cy="3360086"/>
          </a:xfrm>
          <a:prstGeom prst="rect">
            <a:avLst/>
          </a:prstGeom>
          <a:noFill/>
        </p:spPr>
      </p:pic>
    </p:spTree>
    <p:extLst>
      <p:ext uri="{BB962C8B-B14F-4D97-AF65-F5344CB8AC3E}">
        <p14:creationId xmlns:p14="http://schemas.microsoft.com/office/powerpoint/2010/main" val="34437332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2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219;p33">
            <a:extLst>
              <a:ext uri="{FF2B5EF4-FFF2-40B4-BE49-F238E27FC236}">
                <a16:creationId xmlns:a16="http://schemas.microsoft.com/office/drawing/2014/main" id="{3191998B-CE81-133D-D5AD-9BD42D97E1E7}"/>
              </a:ext>
            </a:extLst>
          </p:cNvPr>
          <p:cNvSpPr txBox="1">
            <a:spLocks noGrp="1"/>
          </p:cNvSpPr>
          <p:nvPr>
            <p:ph type="title"/>
          </p:nvPr>
        </p:nvSpPr>
        <p:spPr>
          <a:xfrm>
            <a:off x="630936" y="639520"/>
            <a:ext cx="3429000" cy="1719072"/>
          </a:xfrm>
          <a:prstGeom prst="rect">
            <a:avLst/>
          </a:prstGeom>
        </p:spPr>
        <p:txBody>
          <a:bodyPr spcFirstLastPara="1" vert="horz" lIns="91440" tIns="45720" rIns="91440" bIns="45720" rtlCol="0" anchor="b" anchorCtr="0">
            <a:normAutofit/>
          </a:bodyPr>
          <a:lstStyle/>
          <a:p>
            <a:pPr marL="0" lvl="0" indent="0">
              <a:spcAft>
                <a:spcPts val="0"/>
              </a:spcAft>
              <a:buClr>
                <a:schemeClr val="dk1"/>
              </a:buClr>
              <a:buSzPts val="3500"/>
            </a:pPr>
            <a:r>
              <a:rPr lang="en-US" sz="5400" kern="1200">
                <a:solidFill>
                  <a:schemeClr val="tx1"/>
                </a:solidFill>
                <a:latin typeface="+mj-lt"/>
                <a:ea typeface="+mj-ea"/>
                <a:cs typeface="+mj-cs"/>
              </a:rPr>
              <a:t>Stocks</a:t>
            </a:r>
          </a:p>
        </p:txBody>
      </p:sp>
      <p:sp>
        <p:nvSpPr>
          <p:cNvPr id="58"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221;p33">
            <a:extLst>
              <a:ext uri="{FF2B5EF4-FFF2-40B4-BE49-F238E27FC236}">
                <a16:creationId xmlns:a16="http://schemas.microsoft.com/office/drawing/2014/main" id="{C9F4ACC4-F970-3222-58E6-0E3280E7A164}"/>
              </a:ext>
            </a:extLst>
          </p:cNvPr>
          <p:cNvSpPr txBox="1">
            <a:spLocks/>
          </p:cNvSpPr>
          <p:nvPr/>
        </p:nvSpPr>
        <p:spPr>
          <a:xfrm>
            <a:off x="630936" y="2807208"/>
            <a:ext cx="3429000" cy="3410712"/>
          </a:xfrm>
          <a:prstGeom prst="rect">
            <a:avLst/>
          </a:prstGeom>
        </p:spPr>
        <p:txBody>
          <a:bodyPr spcFirstLastPara="1" vert="horz" lIns="91440" tIns="45720" rIns="91440" bIns="4572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spcBef>
                <a:spcPts val="0"/>
              </a:spcBef>
              <a:buClr>
                <a:srgbClr val="374151"/>
              </a:buClr>
              <a:buSzPts val="1400"/>
            </a:pPr>
            <a:r>
              <a:rPr lang="en-US" sz="1400">
                <a:sym typeface="Arial"/>
              </a:rPr>
              <a:t>Investing in stocks involves purchasing and retaining ownership of a company's shares with the objective of earning a profit in the long run.</a:t>
            </a:r>
          </a:p>
          <a:p>
            <a:pPr marL="0">
              <a:spcBef>
                <a:spcPts val="0"/>
              </a:spcBef>
              <a:buClr>
                <a:srgbClr val="374151"/>
              </a:buClr>
              <a:buSzPts val="1400"/>
            </a:pPr>
            <a:endParaRPr lang="en-US" sz="1400">
              <a:sym typeface="Arial"/>
            </a:endParaRPr>
          </a:p>
          <a:p>
            <a:pPr marL="0">
              <a:spcBef>
                <a:spcPts val="0"/>
              </a:spcBef>
              <a:buClr>
                <a:srgbClr val="374151"/>
              </a:buClr>
              <a:buSzPts val="1400"/>
            </a:pPr>
            <a:r>
              <a:rPr lang="en-US" sz="1400">
                <a:sym typeface="Arial"/>
              </a:rPr>
              <a:t>This grants the investor shareholder status, entitling them to a portion of the company's profits through dividends, while the value of their shares can increase or decrease depending on the company's performance and prevailing market conditions.</a:t>
            </a:r>
            <a:endParaRPr lang="en-US" sz="1400"/>
          </a:p>
          <a:p>
            <a:pPr marL="0">
              <a:spcBef>
                <a:spcPts val="340"/>
              </a:spcBef>
              <a:buClr>
                <a:schemeClr val="dk1"/>
              </a:buClr>
              <a:buSzPts val="1700"/>
            </a:pPr>
            <a:endParaRPr lang="en-US" sz="1400"/>
          </a:p>
          <a:p>
            <a:pPr marL="342900">
              <a:spcBef>
                <a:spcPts val="340"/>
              </a:spcBef>
              <a:buClr>
                <a:schemeClr val="dk1"/>
              </a:buClr>
              <a:buSzPts val="1350"/>
            </a:pPr>
            <a:r>
              <a:rPr lang="en-US" sz="1400"/>
              <a:t>High Stocks Returns</a:t>
            </a:r>
          </a:p>
          <a:p>
            <a:pPr marL="342900">
              <a:spcBef>
                <a:spcPts val="340"/>
              </a:spcBef>
              <a:buClr>
                <a:schemeClr val="dk1"/>
              </a:buClr>
              <a:buSzPts val="1350"/>
            </a:pPr>
            <a:r>
              <a:rPr lang="en-US" sz="1400"/>
              <a:t>Low Stocks Returns</a:t>
            </a:r>
          </a:p>
          <a:p>
            <a:pPr marL="342900">
              <a:spcBef>
                <a:spcPts val="340"/>
              </a:spcBef>
              <a:buClr>
                <a:schemeClr val="dk1"/>
              </a:buClr>
              <a:buSzPts val="1350"/>
            </a:pPr>
            <a:r>
              <a:rPr lang="en-US" sz="1400"/>
              <a:t>No stocks</a:t>
            </a:r>
          </a:p>
          <a:p>
            <a:pPr marL="0">
              <a:spcBef>
                <a:spcPts val="340"/>
              </a:spcBef>
              <a:buClr>
                <a:schemeClr val="dk1"/>
              </a:buClr>
              <a:buSzPts val="1700"/>
            </a:pPr>
            <a:endParaRPr lang="en-US" sz="1400"/>
          </a:p>
        </p:txBody>
      </p:sp>
      <p:pic>
        <p:nvPicPr>
          <p:cNvPr id="8" name="Picture 7" descr="Text">
            <a:extLst>
              <a:ext uri="{FF2B5EF4-FFF2-40B4-BE49-F238E27FC236}">
                <a16:creationId xmlns:a16="http://schemas.microsoft.com/office/drawing/2014/main" id="{4F881129-A924-740D-3059-56A4B093304E}"/>
              </a:ext>
            </a:extLst>
          </p:cNvPr>
          <p:cNvPicPr>
            <a:picLocks noChangeAspect="1"/>
          </p:cNvPicPr>
          <p:nvPr/>
        </p:nvPicPr>
        <p:blipFill rotWithShape="1">
          <a:blip r:embed="rId2">
            <a:extLst>
              <a:ext uri="{28A0092B-C50C-407E-A947-70E740481C1C}">
                <a14:useLocalDpi xmlns:a14="http://schemas.microsoft.com/office/drawing/2010/main" val="0"/>
              </a:ext>
            </a:extLst>
          </a:blip>
          <a:srcRect l="4084" r="2" b="2"/>
          <a:stretch/>
        </p:blipFill>
        <p:spPr>
          <a:xfrm>
            <a:off x="4654296" y="1035772"/>
            <a:ext cx="6903720" cy="4786456"/>
          </a:xfrm>
          <a:prstGeom prst="rect">
            <a:avLst/>
          </a:prstGeom>
        </p:spPr>
      </p:pic>
    </p:spTree>
    <p:extLst>
      <p:ext uri="{BB962C8B-B14F-4D97-AF65-F5344CB8AC3E}">
        <p14:creationId xmlns:p14="http://schemas.microsoft.com/office/powerpoint/2010/main" val="35210091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BD03C23-847F-148C-9621-459BDF4AE0D6}"/>
              </a:ext>
            </a:extLst>
          </p:cNvPr>
          <p:cNvSpPr txBox="1"/>
          <p:nvPr/>
        </p:nvSpPr>
        <p:spPr>
          <a:xfrm>
            <a:off x="4043300" y="348865"/>
            <a:ext cx="7372320" cy="877729"/>
          </a:xfrm>
          <a:prstGeom prst="ellipse">
            <a:avLst/>
          </a:prstGeom>
        </p:spPr>
        <p:txBody>
          <a:bodyPr vert="horz" lIns="91440" tIns="45720" rIns="91440" bIns="45720" rtlCol="0" anchor="ctr">
            <a:normAutofit/>
          </a:bodyPr>
          <a:lstStyle/>
          <a:p>
            <a:pPr>
              <a:lnSpc>
                <a:spcPct val="90000"/>
              </a:lnSpc>
              <a:spcBef>
                <a:spcPct val="0"/>
              </a:spcBef>
              <a:spcAft>
                <a:spcPts val="600"/>
              </a:spcAft>
            </a:pPr>
            <a:r>
              <a:rPr lang="en-US" sz="3700" b="1" kern="1200">
                <a:solidFill>
                  <a:srgbClr val="FFFFFF"/>
                </a:solidFill>
                <a:latin typeface="+mj-lt"/>
                <a:ea typeface="+mj-ea"/>
                <a:cs typeface="+mj-cs"/>
              </a:rPr>
              <a:t>Stocks</a:t>
            </a:r>
            <a:endParaRPr lang="en-US" sz="3700" b="1" kern="1200">
              <a:solidFill>
                <a:srgbClr val="FFFFFF"/>
              </a:solidFill>
              <a:latin typeface="+mj-lt"/>
              <a:ea typeface="+mj-ea"/>
              <a:cs typeface="Calibri Light"/>
            </a:endParaRPr>
          </a:p>
        </p:txBody>
      </p:sp>
      <p:graphicFrame>
        <p:nvGraphicFramePr>
          <p:cNvPr id="4" name="Table 4">
            <a:extLst>
              <a:ext uri="{FF2B5EF4-FFF2-40B4-BE49-F238E27FC236}">
                <a16:creationId xmlns:a16="http://schemas.microsoft.com/office/drawing/2014/main" id="{B23B601E-7AE9-0D94-B67C-4CF24554BFBD}"/>
              </a:ext>
            </a:extLst>
          </p:cNvPr>
          <p:cNvGraphicFramePr>
            <a:graphicFrameLocks noGrp="1"/>
          </p:cNvGraphicFramePr>
          <p:nvPr>
            <p:ph idx="1"/>
            <p:extLst>
              <p:ext uri="{D42A27DB-BD31-4B8C-83A1-F6EECF244321}">
                <p14:modId xmlns:p14="http://schemas.microsoft.com/office/powerpoint/2010/main" val="744100218"/>
              </p:ext>
            </p:extLst>
          </p:nvPr>
        </p:nvGraphicFramePr>
        <p:xfrm>
          <a:off x="644056" y="2472378"/>
          <a:ext cx="10927829" cy="3473210"/>
        </p:xfrm>
        <a:graphic>
          <a:graphicData uri="http://schemas.openxmlformats.org/drawingml/2006/table">
            <a:tbl>
              <a:tblPr firstRow="1" bandRow="1">
                <a:tableStyleId>{69C7853C-536D-4A76-A0AE-DD22124D55A5}</a:tableStyleId>
              </a:tblPr>
              <a:tblGrid>
                <a:gridCol w="5843803">
                  <a:extLst>
                    <a:ext uri="{9D8B030D-6E8A-4147-A177-3AD203B41FA5}">
                      <a16:colId xmlns:a16="http://schemas.microsoft.com/office/drawing/2014/main" val="2619009586"/>
                    </a:ext>
                  </a:extLst>
                </a:gridCol>
                <a:gridCol w="5084026">
                  <a:extLst>
                    <a:ext uri="{9D8B030D-6E8A-4147-A177-3AD203B41FA5}">
                      <a16:colId xmlns:a16="http://schemas.microsoft.com/office/drawing/2014/main" val="2584952612"/>
                    </a:ext>
                  </a:extLst>
                </a:gridCol>
              </a:tblGrid>
              <a:tr h="1305028">
                <a:tc>
                  <a:txBody>
                    <a:bodyPr/>
                    <a:lstStyle/>
                    <a:p>
                      <a:pPr lvl="0" algn="ctr">
                        <a:buNone/>
                      </a:pPr>
                      <a:r>
                        <a:rPr lang="en-US" sz="2900" cap="none" spc="0">
                          <a:solidFill>
                            <a:schemeClr val="tx1"/>
                          </a:solidFill>
                        </a:rPr>
                        <a:t>Investment in Stocks</a:t>
                      </a:r>
                      <a:br>
                        <a:rPr lang="en-US" sz="2900" cap="none" spc="0">
                          <a:solidFill>
                            <a:schemeClr val="tx1"/>
                          </a:solidFill>
                        </a:rPr>
                      </a:br>
                      <a:r>
                        <a:rPr lang="en-US" sz="2900" cap="none" spc="0">
                          <a:solidFill>
                            <a:schemeClr val="tx1"/>
                          </a:solidFill>
                        </a:rPr>
                        <a:t>(Monthly)</a:t>
                      </a:r>
                    </a:p>
                  </a:txBody>
                  <a:tcPr marL="249213" marR="388574" marT="191702" marB="191702" anchor="ctr"/>
                </a:tc>
                <a:tc>
                  <a:txBody>
                    <a:bodyPr/>
                    <a:lstStyle/>
                    <a:p>
                      <a:pPr algn="ctr"/>
                      <a:r>
                        <a:rPr lang="en-US" sz="2900" cap="none" spc="0">
                          <a:solidFill>
                            <a:schemeClr val="tx1"/>
                          </a:solidFill>
                        </a:rPr>
                        <a:t>4% of Salary every month</a:t>
                      </a:r>
                    </a:p>
                  </a:txBody>
                  <a:tcPr marL="249213" marR="388574" marT="191702" marB="191702" anchor="ctr"/>
                </a:tc>
                <a:extLst>
                  <a:ext uri="{0D108BD9-81ED-4DB2-BD59-A6C34878D82A}">
                    <a16:rowId xmlns:a16="http://schemas.microsoft.com/office/drawing/2014/main" val="174593011"/>
                  </a:ext>
                </a:extLst>
              </a:tr>
              <a:tr h="1305028">
                <a:tc>
                  <a:txBody>
                    <a:bodyPr/>
                    <a:lstStyle/>
                    <a:p>
                      <a:pPr lvl="0" algn="ctr">
                        <a:buNone/>
                      </a:pPr>
                      <a:r>
                        <a:rPr lang="en-US" sz="2900" cap="none" spc="0"/>
                        <a:t>High Return of Stocks</a:t>
                      </a:r>
                    </a:p>
                  </a:txBody>
                  <a:tcPr marL="249213" marR="388574" marT="191702" marB="191702"/>
                </a:tc>
                <a:tc>
                  <a:txBody>
                    <a:bodyPr/>
                    <a:lstStyle/>
                    <a:p>
                      <a:pPr algn="ctr"/>
                      <a:r>
                        <a:rPr lang="en-US" sz="2900" cap="none" spc="0" dirty="0"/>
                        <a:t>12% per annum nominal</a:t>
                      </a:r>
                    </a:p>
                  </a:txBody>
                  <a:tcPr marL="249213" marR="388574" marT="191702" marB="191702"/>
                </a:tc>
                <a:extLst>
                  <a:ext uri="{0D108BD9-81ED-4DB2-BD59-A6C34878D82A}">
                    <a16:rowId xmlns:a16="http://schemas.microsoft.com/office/drawing/2014/main" val="3735438440"/>
                  </a:ext>
                </a:extLst>
              </a:tr>
              <a:tr h="863154">
                <a:tc>
                  <a:txBody>
                    <a:bodyPr/>
                    <a:lstStyle/>
                    <a:p>
                      <a:pPr lvl="0" algn="ctr">
                        <a:buNone/>
                      </a:pPr>
                      <a:r>
                        <a:rPr lang="en-US" sz="2900" cap="none" spc="0"/>
                        <a:t>Low Return of Stocks</a:t>
                      </a:r>
                    </a:p>
                  </a:txBody>
                  <a:tcPr marL="249213" marR="388574" marT="191702" marB="191702"/>
                </a:tc>
                <a:tc>
                  <a:txBody>
                    <a:bodyPr/>
                    <a:lstStyle/>
                    <a:p>
                      <a:pPr lvl="0" algn="ctr">
                        <a:buNone/>
                      </a:pPr>
                      <a:r>
                        <a:rPr lang="en-US" sz="2900" cap="none" spc="0" dirty="0"/>
                        <a:t>6% per annum nominal</a:t>
                      </a:r>
                    </a:p>
                  </a:txBody>
                  <a:tcPr marL="249213" marR="388574" marT="191702" marB="191702"/>
                </a:tc>
                <a:extLst>
                  <a:ext uri="{0D108BD9-81ED-4DB2-BD59-A6C34878D82A}">
                    <a16:rowId xmlns:a16="http://schemas.microsoft.com/office/drawing/2014/main" val="3309937425"/>
                  </a:ext>
                </a:extLst>
              </a:tr>
            </a:tbl>
          </a:graphicData>
        </a:graphic>
      </p:graphicFrame>
    </p:spTree>
    <p:extLst>
      <p:ext uri="{BB962C8B-B14F-4D97-AF65-F5344CB8AC3E}">
        <p14:creationId xmlns:p14="http://schemas.microsoft.com/office/powerpoint/2010/main" val="39039228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5">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191;p30">
            <a:extLst>
              <a:ext uri="{FF2B5EF4-FFF2-40B4-BE49-F238E27FC236}">
                <a16:creationId xmlns:a16="http://schemas.microsoft.com/office/drawing/2014/main" id="{3DF6518B-D33C-F213-53CB-6FD5E2A1EE09}"/>
              </a:ext>
            </a:extLst>
          </p:cNvPr>
          <p:cNvSpPr txBox="1">
            <a:spLocks noGrp="1"/>
          </p:cNvSpPr>
          <p:nvPr>
            <p:ph type="title"/>
          </p:nvPr>
        </p:nvSpPr>
        <p:spPr>
          <a:xfrm>
            <a:off x="838201" y="365125"/>
            <a:ext cx="5251316" cy="1807305"/>
          </a:xfrm>
          <a:prstGeom prst="rect">
            <a:avLst/>
          </a:prstGeom>
        </p:spPr>
        <p:txBody>
          <a:bodyPr spcFirstLastPara="1" vert="horz" lIns="91440" tIns="45720" rIns="91440" bIns="45720" rtlCol="0" anchor="ctr" anchorCtr="0">
            <a:normAutofit/>
          </a:bodyPr>
          <a:lstStyle/>
          <a:p>
            <a:pPr marL="0" lvl="0" indent="0">
              <a:spcAft>
                <a:spcPts val="0"/>
              </a:spcAft>
              <a:buClr>
                <a:schemeClr val="dk1"/>
              </a:buClr>
              <a:buSzPct val="100000"/>
            </a:pPr>
            <a:r>
              <a:rPr lang="en-US"/>
              <a:t>Alternatives for Boston, MA</a:t>
            </a:r>
          </a:p>
        </p:txBody>
      </p:sp>
      <p:sp>
        <p:nvSpPr>
          <p:cNvPr id="6" name="Google Shape;192;p30">
            <a:extLst>
              <a:ext uri="{FF2B5EF4-FFF2-40B4-BE49-F238E27FC236}">
                <a16:creationId xmlns:a16="http://schemas.microsoft.com/office/drawing/2014/main" id="{AADCACAF-2C0A-746F-D1B2-251341AC8C06}"/>
              </a:ext>
            </a:extLst>
          </p:cNvPr>
          <p:cNvSpPr txBox="1">
            <a:spLocks/>
          </p:cNvSpPr>
          <p:nvPr/>
        </p:nvSpPr>
        <p:spPr>
          <a:xfrm>
            <a:off x="838200" y="2333297"/>
            <a:ext cx="4619621" cy="3843666"/>
          </a:xfrm>
          <a:prstGeom prst="rect">
            <a:avLst/>
          </a:prstGeom>
        </p:spPr>
        <p:txBody>
          <a:bodyPr spcFirstLastPara="1" vert="horz" lIns="91440" tIns="45720" rIns="91440" bIns="45720" rtlCol="0"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spcBef>
                <a:spcPts val="800"/>
              </a:spcBef>
              <a:buClr>
                <a:schemeClr val="dk1"/>
              </a:buClr>
              <a:buSzPct val="100000"/>
            </a:pPr>
            <a:endParaRPr lang="en-US" sz="1700">
              <a:sym typeface="Calibri"/>
            </a:endParaRPr>
          </a:p>
          <a:p>
            <a:pPr marL="342900">
              <a:spcBef>
                <a:spcPts val="800"/>
              </a:spcBef>
              <a:buClr>
                <a:schemeClr val="dk1"/>
              </a:buClr>
              <a:buSzPct val="100000"/>
            </a:pPr>
            <a:r>
              <a:rPr lang="en-US" sz="1700">
                <a:sym typeface="Calibri"/>
              </a:rPr>
              <a:t>Bachelor’s not investing in stocks.</a:t>
            </a:r>
            <a:endParaRPr lang="en-US" sz="1700"/>
          </a:p>
          <a:p>
            <a:pPr marL="342900">
              <a:spcBef>
                <a:spcPts val="800"/>
              </a:spcBef>
              <a:buClr>
                <a:schemeClr val="dk1"/>
              </a:buClr>
              <a:buSzPct val="100000"/>
            </a:pPr>
            <a:r>
              <a:rPr lang="en-US" sz="1700">
                <a:sym typeface="Calibri"/>
              </a:rPr>
              <a:t>Bachelor’s investing in stocks with low return. </a:t>
            </a:r>
            <a:endParaRPr lang="en-US" sz="1700"/>
          </a:p>
          <a:p>
            <a:pPr marL="342900">
              <a:spcBef>
                <a:spcPts val="800"/>
              </a:spcBef>
              <a:buClr>
                <a:schemeClr val="dk1"/>
              </a:buClr>
              <a:buSzPct val="100000"/>
            </a:pPr>
            <a:r>
              <a:rPr lang="en-US" sz="1700">
                <a:sym typeface="Calibri"/>
              </a:rPr>
              <a:t>Bachelor’s investing in stocks with high return. </a:t>
            </a:r>
            <a:endParaRPr lang="en-US" sz="1700"/>
          </a:p>
          <a:p>
            <a:pPr marL="342900">
              <a:spcBef>
                <a:spcPts val="800"/>
              </a:spcBef>
              <a:buClr>
                <a:schemeClr val="dk1"/>
              </a:buClr>
              <a:buSzPct val="100000"/>
            </a:pPr>
            <a:r>
              <a:rPr lang="en-US" sz="1700">
                <a:sym typeface="Calibri"/>
              </a:rPr>
              <a:t>Bachelor’s + Master’s not investing in stocks.</a:t>
            </a:r>
            <a:endParaRPr lang="en-US" sz="1700"/>
          </a:p>
          <a:p>
            <a:pPr marL="342900">
              <a:spcBef>
                <a:spcPts val="800"/>
              </a:spcBef>
              <a:buClr>
                <a:schemeClr val="dk1"/>
              </a:buClr>
              <a:buSzPct val="100000"/>
            </a:pPr>
            <a:r>
              <a:rPr lang="en-US" sz="1700">
                <a:sym typeface="Calibri"/>
              </a:rPr>
              <a:t>Bachelor’s + Master’s investing in stocks with low return. </a:t>
            </a:r>
            <a:endParaRPr lang="en-US" sz="1700"/>
          </a:p>
          <a:p>
            <a:pPr marL="342900">
              <a:spcBef>
                <a:spcPts val="800"/>
              </a:spcBef>
              <a:buClr>
                <a:schemeClr val="dk1"/>
              </a:buClr>
              <a:buSzPct val="100000"/>
            </a:pPr>
            <a:r>
              <a:rPr lang="en-US" sz="1700">
                <a:sym typeface="Calibri"/>
              </a:rPr>
              <a:t>Bachelor’s + Master’s investing in stocks with high return. </a:t>
            </a:r>
            <a:endParaRPr lang="en-US" sz="1700"/>
          </a:p>
          <a:p>
            <a:pPr marL="0">
              <a:spcBef>
                <a:spcPts val="800"/>
              </a:spcBef>
              <a:buClr>
                <a:schemeClr val="dk1"/>
              </a:buClr>
              <a:buSzPct val="100000"/>
            </a:pPr>
            <a:endParaRPr lang="en-US" sz="1700">
              <a:sym typeface="Calibri"/>
            </a:endParaRPr>
          </a:p>
        </p:txBody>
      </p:sp>
      <p:pic>
        <p:nvPicPr>
          <p:cNvPr id="4" name="Google Shape;190;p30" descr="Low angle view of modern financial skyscrapers into the sky">
            <a:extLst>
              <a:ext uri="{FF2B5EF4-FFF2-40B4-BE49-F238E27FC236}">
                <a16:creationId xmlns:a16="http://schemas.microsoft.com/office/drawing/2014/main" id="{CC54B655-59AB-E37E-C3E1-29B2F7044D97}"/>
              </a:ext>
            </a:extLst>
          </p:cNvPr>
          <p:cNvPicPr preferRelativeResize="0"/>
          <p:nvPr/>
        </p:nvPicPr>
        <p:blipFill rotWithShape="1">
          <a:blip r:embed="rId2"/>
          <a:srcRect l="25624" r="16339"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p:spPr>
      </p:pic>
    </p:spTree>
    <p:extLst>
      <p:ext uri="{BB962C8B-B14F-4D97-AF65-F5344CB8AC3E}">
        <p14:creationId xmlns:p14="http://schemas.microsoft.com/office/powerpoint/2010/main" val="22275156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199;p31">
            <a:extLst>
              <a:ext uri="{FF2B5EF4-FFF2-40B4-BE49-F238E27FC236}">
                <a16:creationId xmlns:a16="http://schemas.microsoft.com/office/drawing/2014/main" id="{2D574119-F6B2-2BC2-07A8-CAACBC340551}"/>
              </a:ext>
            </a:extLst>
          </p:cNvPr>
          <p:cNvSpPr txBox="1">
            <a:spLocks noGrp="1"/>
          </p:cNvSpPr>
          <p:nvPr>
            <p:ph type="title"/>
          </p:nvPr>
        </p:nvSpPr>
        <p:spPr>
          <a:xfrm>
            <a:off x="838201" y="365125"/>
            <a:ext cx="5251316" cy="1807305"/>
          </a:xfrm>
          <a:prstGeom prst="rect">
            <a:avLst/>
          </a:prstGeom>
        </p:spPr>
        <p:txBody>
          <a:bodyPr spcFirstLastPara="1" vert="horz" lIns="91440" tIns="45720" rIns="91440" bIns="45720" rtlCol="0" anchor="ctr" anchorCtr="0">
            <a:normAutofit/>
          </a:bodyPr>
          <a:lstStyle/>
          <a:p>
            <a:pPr marL="0" lvl="0" indent="0">
              <a:spcAft>
                <a:spcPts val="0"/>
              </a:spcAft>
              <a:buClr>
                <a:schemeClr val="dk1"/>
              </a:buClr>
              <a:buSzPct val="100000"/>
            </a:pPr>
            <a:r>
              <a:rPr lang="en-US"/>
              <a:t>Alternatives for</a:t>
            </a:r>
            <a:br>
              <a:rPr lang="en-US"/>
            </a:br>
            <a:r>
              <a:rPr lang="en-US"/>
              <a:t>Los Angeles, CA</a:t>
            </a:r>
          </a:p>
        </p:txBody>
      </p:sp>
      <p:sp>
        <p:nvSpPr>
          <p:cNvPr id="6" name="Google Shape;201;p31">
            <a:extLst>
              <a:ext uri="{FF2B5EF4-FFF2-40B4-BE49-F238E27FC236}">
                <a16:creationId xmlns:a16="http://schemas.microsoft.com/office/drawing/2014/main" id="{F32E73D9-6916-54FA-1155-27E4E9E873B6}"/>
              </a:ext>
            </a:extLst>
          </p:cNvPr>
          <p:cNvSpPr txBox="1">
            <a:spLocks/>
          </p:cNvSpPr>
          <p:nvPr/>
        </p:nvSpPr>
        <p:spPr>
          <a:xfrm>
            <a:off x="838200" y="2333297"/>
            <a:ext cx="4619621" cy="3843666"/>
          </a:xfrm>
          <a:prstGeom prst="rect">
            <a:avLst/>
          </a:prstGeom>
        </p:spPr>
        <p:txBody>
          <a:bodyPr spcFirstLastPara="1" vert="horz" lIns="91440" tIns="45720" rIns="91440" bIns="45720" rtlCol="0"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spcBef>
                <a:spcPts val="800"/>
              </a:spcBef>
              <a:buClr>
                <a:schemeClr val="dk1"/>
              </a:buClr>
              <a:buSzPts val="900"/>
            </a:pPr>
            <a:endParaRPr lang="en-US" sz="1700">
              <a:sym typeface="Calibri"/>
            </a:endParaRPr>
          </a:p>
          <a:p>
            <a:pPr marL="342900">
              <a:spcBef>
                <a:spcPts val="800"/>
              </a:spcBef>
              <a:buClr>
                <a:schemeClr val="dk1"/>
              </a:buClr>
              <a:buSzPts val="1250"/>
            </a:pPr>
            <a:r>
              <a:rPr lang="en-US" sz="1700">
                <a:sym typeface="Calibri"/>
              </a:rPr>
              <a:t>Bachelor’s not investing in stocks.</a:t>
            </a:r>
            <a:endParaRPr lang="en-US" sz="1700"/>
          </a:p>
          <a:p>
            <a:pPr marL="342900">
              <a:spcBef>
                <a:spcPts val="800"/>
              </a:spcBef>
              <a:buClr>
                <a:schemeClr val="dk1"/>
              </a:buClr>
              <a:buSzPts val="1250"/>
            </a:pPr>
            <a:r>
              <a:rPr lang="en-US" sz="1700">
                <a:sym typeface="Calibri"/>
              </a:rPr>
              <a:t>Bachelor’s investing in stocks with low return. </a:t>
            </a:r>
            <a:endParaRPr lang="en-US" sz="1700"/>
          </a:p>
          <a:p>
            <a:pPr marL="342900">
              <a:spcBef>
                <a:spcPts val="800"/>
              </a:spcBef>
              <a:buClr>
                <a:schemeClr val="dk1"/>
              </a:buClr>
              <a:buSzPts val="1250"/>
            </a:pPr>
            <a:r>
              <a:rPr lang="en-US" sz="1700">
                <a:sym typeface="Calibri"/>
              </a:rPr>
              <a:t>Bachelor’s investing in stocks with high return. </a:t>
            </a:r>
            <a:endParaRPr lang="en-US" sz="1700"/>
          </a:p>
          <a:p>
            <a:pPr marL="342900">
              <a:spcBef>
                <a:spcPts val="800"/>
              </a:spcBef>
              <a:buClr>
                <a:schemeClr val="dk1"/>
              </a:buClr>
              <a:buSzPts val="1250"/>
            </a:pPr>
            <a:r>
              <a:rPr lang="en-US" sz="1700">
                <a:sym typeface="Calibri"/>
              </a:rPr>
              <a:t>Bachelor’s + master’s not investing in stocks.</a:t>
            </a:r>
            <a:endParaRPr lang="en-US" sz="1700"/>
          </a:p>
          <a:p>
            <a:pPr marL="342900">
              <a:spcBef>
                <a:spcPts val="800"/>
              </a:spcBef>
              <a:buClr>
                <a:schemeClr val="dk1"/>
              </a:buClr>
              <a:buSzPts val="1250"/>
            </a:pPr>
            <a:r>
              <a:rPr lang="en-US" sz="1700">
                <a:sym typeface="Calibri"/>
              </a:rPr>
              <a:t>Bachelor’s + master’s investing in stocks with low return. </a:t>
            </a:r>
            <a:endParaRPr lang="en-US" sz="1700"/>
          </a:p>
          <a:p>
            <a:pPr marL="342900">
              <a:spcBef>
                <a:spcPts val="800"/>
              </a:spcBef>
              <a:buClr>
                <a:schemeClr val="dk1"/>
              </a:buClr>
              <a:buSzPts val="1250"/>
            </a:pPr>
            <a:r>
              <a:rPr lang="en-US" sz="1700">
                <a:sym typeface="Calibri"/>
              </a:rPr>
              <a:t>Bachelor’s + master’s investing in stocks with high return.</a:t>
            </a:r>
            <a:endParaRPr lang="en-US" sz="1700"/>
          </a:p>
        </p:txBody>
      </p:sp>
      <p:pic>
        <p:nvPicPr>
          <p:cNvPr id="5" name="Google Shape;200;p31" descr="City on a sunny day">
            <a:extLst>
              <a:ext uri="{FF2B5EF4-FFF2-40B4-BE49-F238E27FC236}">
                <a16:creationId xmlns:a16="http://schemas.microsoft.com/office/drawing/2014/main" id="{A5C95BB1-011B-897F-98AD-EDF00FEBAE8B}"/>
              </a:ext>
            </a:extLst>
          </p:cNvPr>
          <p:cNvPicPr preferRelativeResize="0"/>
          <p:nvPr/>
        </p:nvPicPr>
        <p:blipFill rotWithShape="1">
          <a:blip r:embed="rId2"/>
          <a:srcRect l="26920" r="14174"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p:spPr>
      </p:pic>
    </p:spTree>
    <p:extLst>
      <p:ext uri="{BB962C8B-B14F-4D97-AF65-F5344CB8AC3E}">
        <p14:creationId xmlns:p14="http://schemas.microsoft.com/office/powerpoint/2010/main" val="556167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8CD8627-DE78-C55B-9B01-1D48E01AEA04}"/>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b="1" kern="1200">
                <a:solidFill>
                  <a:srgbClr val="FFFFFF"/>
                </a:solidFill>
                <a:latin typeface="+mj-lt"/>
                <a:ea typeface="+mj-ea"/>
                <a:cs typeface="+mj-cs"/>
              </a:rPr>
              <a:t>The tools of engineering </a:t>
            </a:r>
            <a:br>
              <a:rPr lang="en-US" sz="3600" b="1" kern="1200">
                <a:solidFill>
                  <a:srgbClr val="FFFFFF"/>
                </a:solidFill>
                <a:latin typeface="+mj-lt"/>
                <a:ea typeface="+mj-ea"/>
                <a:cs typeface="+mj-cs"/>
              </a:rPr>
            </a:br>
            <a:r>
              <a:rPr lang="en-US" sz="3600" b="1" kern="1200">
                <a:solidFill>
                  <a:srgbClr val="FFFFFF"/>
                </a:solidFill>
                <a:latin typeface="+mj-lt"/>
                <a:ea typeface="+mj-ea"/>
                <a:cs typeface="+mj-cs"/>
              </a:rPr>
              <a:t>economy are utilized for</a:t>
            </a:r>
          </a:p>
        </p:txBody>
      </p:sp>
      <p:pic>
        <p:nvPicPr>
          <p:cNvPr id="6" name="Google Shape;247;p36">
            <a:extLst>
              <a:ext uri="{FF2B5EF4-FFF2-40B4-BE49-F238E27FC236}">
                <a16:creationId xmlns:a16="http://schemas.microsoft.com/office/drawing/2014/main" id="{3B99C6FD-E955-DA9C-B1C1-36D745CD91F9}"/>
              </a:ext>
            </a:extLst>
          </p:cNvPr>
          <p:cNvPicPr preferRelativeResize="0"/>
          <p:nvPr/>
        </p:nvPicPr>
        <p:blipFill>
          <a:blip r:embed="rId2"/>
          <a:stretch>
            <a:fillRect/>
          </a:stretch>
        </p:blipFill>
        <p:spPr>
          <a:xfrm>
            <a:off x="4823078" y="643466"/>
            <a:ext cx="6689176" cy="5568739"/>
          </a:xfrm>
          <a:prstGeom prst="rect">
            <a:avLst/>
          </a:prstGeom>
          <a:noFill/>
        </p:spPr>
      </p:pic>
    </p:spTree>
    <p:extLst>
      <p:ext uri="{BB962C8B-B14F-4D97-AF65-F5344CB8AC3E}">
        <p14:creationId xmlns:p14="http://schemas.microsoft.com/office/powerpoint/2010/main" val="14134838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239;p35">
            <a:extLst>
              <a:ext uri="{FF2B5EF4-FFF2-40B4-BE49-F238E27FC236}">
                <a16:creationId xmlns:a16="http://schemas.microsoft.com/office/drawing/2014/main" id="{9ED4D2FD-DBA4-E58A-0EAB-B587B3C5F67B}"/>
              </a:ext>
            </a:extLst>
          </p:cNvPr>
          <p:cNvSpPr txBox="1">
            <a:spLocks/>
          </p:cNvSpPr>
          <p:nvPr/>
        </p:nvSpPr>
        <p:spPr>
          <a:xfrm>
            <a:off x="838200" y="184805"/>
            <a:ext cx="10515600" cy="1505883"/>
          </a:xfrm>
          <a:prstGeom prst="rect">
            <a:avLst/>
          </a:prstGeom>
        </p:spPr>
        <p:txBody>
          <a:bodyPr spcFirstLastPara="1"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buClr>
                <a:schemeClr val="dk1"/>
              </a:buClr>
              <a:buSzPct val="47826"/>
            </a:pPr>
            <a:r>
              <a:rPr lang="en-US" sz="5200" b="1" kern="1200">
                <a:solidFill>
                  <a:schemeClr val="tx1"/>
                </a:solidFill>
                <a:latin typeface="+mj-lt"/>
                <a:ea typeface="+mj-ea"/>
                <a:cs typeface="+mj-cs"/>
                <a:sym typeface="Arial"/>
              </a:rPr>
              <a:t>Use of Engineering Economy</a:t>
            </a:r>
          </a:p>
          <a:p>
            <a:pPr>
              <a:spcAft>
                <a:spcPts val="600"/>
              </a:spcAft>
              <a:buClr>
                <a:schemeClr val="dk1"/>
              </a:buClr>
              <a:buSzPct val="100000"/>
            </a:pPr>
            <a:endParaRPr lang="en-US" sz="5200" kern="1200">
              <a:solidFill>
                <a:schemeClr val="tx1"/>
              </a:solidFill>
              <a:latin typeface="+mj-lt"/>
              <a:ea typeface="+mj-ea"/>
              <a:cs typeface="+mj-cs"/>
            </a:endParaRPr>
          </a:p>
        </p:txBody>
      </p:sp>
      <p:pic>
        <p:nvPicPr>
          <p:cNvPr id="5" name="Google Shape;240;p35">
            <a:extLst>
              <a:ext uri="{FF2B5EF4-FFF2-40B4-BE49-F238E27FC236}">
                <a16:creationId xmlns:a16="http://schemas.microsoft.com/office/drawing/2014/main" id="{08F79216-D5FF-6C17-7A34-F3F722DF4A74}"/>
              </a:ext>
            </a:extLst>
          </p:cNvPr>
          <p:cNvPicPr preferRelativeResize="0"/>
          <p:nvPr/>
        </p:nvPicPr>
        <p:blipFill>
          <a:blip r:embed="rId2"/>
          <a:stretch>
            <a:fillRect/>
          </a:stretch>
        </p:blipFill>
        <p:spPr>
          <a:xfrm>
            <a:off x="1644169" y="1845426"/>
            <a:ext cx="8900609" cy="4450303"/>
          </a:xfrm>
          <a:prstGeom prst="rect">
            <a:avLst/>
          </a:prstGeom>
          <a:noFill/>
        </p:spPr>
      </p:pic>
    </p:spTree>
    <p:extLst>
      <p:ext uri="{BB962C8B-B14F-4D97-AF65-F5344CB8AC3E}">
        <p14:creationId xmlns:p14="http://schemas.microsoft.com/office/powerpoint/2010/main" val="27976436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0A2D91E7-5B1B-4A76-AA70-153FFA8252B2}"/>
              </a:ext>
            </a:extLst>
          </p:cNvPr>
          <p:cNvGraphicFramePr>
            <a:graphicFrameLocks/>
          </p:cNvGraphicFramePr>
          <p:nvPr/>
        </p:nvGraphicFramePr>
        <p:xfrm>
          <a:off x="2090938" y="1023257"/>
          <a:ext cx="8010124" cy="4811486"/>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a16="http://schemas.microsoft.com/office/drawing/2014/main" id="{B624D4E9-2DD7-17A7-C5BD-6014F9D7E24A}"/>
              </a:ext>
            </a:extLst>
          </p:cNvPr>
          <p:cNvSpPr txBox="1"/>
          <p:nvPr/>
        </p:nvSpPr>
        <p:spPr>
          <a:xfrm>
            <a:off x="4460789" y="460084"/>
            <a:ext cx="3270422" cy="461665"/>
          </a:xfrm>
          <a:prstGeom prst="rect">
            <a:avLst/>
          </a:prstGeom>
          <a:noFill/>
        </p:spPr>
        <p:txBody>
          <a:bodyPr wrap="square" rtlCol="0">
            <a:spAutoFit/>
          </a:bodyPr>
          <a:lstStyle/>
          <a:p>
            <a:r>
              <a:rPr lang="en-US" sz="2400" u="sng"/>
              <a:t>FW vs MARR (1% to 6%)</a:t>
            </a:r>
          </a:p>
        </p:txBody>
      </p:sp>
    </p:spTree>
    <p:extLst>
      <p:ext uri="{BB962C8B-B14F-4D97-AF65-F5344CB8AC3E}">
        <p14:creationId xmlns:p14="http://schemas.microsoft.com/office/powerpoint/2010/main" val="37747928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CBBF5DE4-B180-4D67-9CB8-B92745750D9E}"/>
              </a:ext>
            </a:extLst>
          </p:cNvPr>
          <p:cNvGraphicFramePr>
            <a:graphicFrameLocks/>
          </p:cNvGraphicFramePr>
          <p:nvPr>
            <p:extLst>
              <p:ext uri="{D42A27DB-BD31-4B8C-83A1-F6EECF244321}">
                <p14:modId xmlns:p14="http://schemas.microsoft.com/office/powerpoint/2010/main" val="1983492019"/>
              </p:ext>
            </p:extLst>
          </p:nvPr>
        </p:nvGraphicFramePr>
        <p:xfrm>
          <a:off x="1909242" y="1391092"/>
          <a:ext cx="8373516" cy="4840941"/>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BA65D9E2-EB9E-3692-F885-2689393BBA52}"/>
              </a:ext>
            </a:extLst>
          </p:cNvPr>
          <p:cNvSpPr txBox="1"/>
          <p:nvPr/>
        </p:nvSpPr>
        <p:spPr>
          <a:xfrm>
            <a:off x="4468408" y="625967"/>
            <a:ext cx="3441151" cy="461665"/>
          </a:xfrm>
          <a:prstGeom prst="rect">
            <a:avLst/>
          </a:prstGeom>
          <a:noFill/>
        </p:spPr>
        <p:txBody>
          <a:bodyPr wrap="square" rtlCol="0">
            <a:spAutoFit/>
          </a:bodyPr>
          <a:lstStyle/>
          <a:p>
            <a:r>
              <a:rPr lang="en-US" sz="2400" u="sng"/>
              <a:t>FW vs MARR (7% to 12%)</a:t>
            </a:r>
          </a:p>
        </p:txBody>
      </p:sp>
    </p:spTree>
    <p:extLst>
      <p:ext uri="{BB962C8B-B14F-4D97-AF65-F5344CB8AC3E}">
        <p14:creationId xmlns:p14="http://schemas.microsoft.com/office/powerpoint/2010/main" val="6383699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00000000-0008-0000-1200-000005000000}"/>
              </a:ext>
            </a:extLst>
          </p:cNvPr>
          <p:cNvGraphicFramePr>
            <a:graphicFrameLocks/>
          </p:cNvGraphicFramePr>
          <p:nvPr>
            <p:extLst>
              <p:ext uri="{D42A27DB-BD31-4B8C-83A1-F6EECF244321}">
                <p14:modId xmlns:p14="http://schemas.microsoft.com/office/powerpoint/2010/main" val="2460164118"/>
              </p:ext>
            </p:extLst>
          </p:nvPr>
        </p:nvGraphicFramePr>
        <p:xfrm>
          <a:off x="1086928" y="1715248"/>
          <a:ext cx="4422476" cy="358295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00000000-0008-0000-1300-000003000000}"/>
              </a:ext>
            </a:extLst>
          </p:cNvPr>
          <p:cNvGraphicFramePr>
            <a:graphicFrameLocks/>
          </p:cNvGraphicFramePr>
          <p:nvPr>
            <p:extLst>
              <p:ext uri="{D42A27DB-BD31-4B8C-83A1-F6EECF244321}">
                <p14:modId xmlns:p14="http://schemas.microsoft.com/office/powerpoint/2010/main" val="2168566243"/>
              </p:ext>
            </p:extLst>
          </p:nvPr>
        </p:nvGraphicFramePr>
        <p:xfrm>
          <a:off x="6374921" y="1715248"/>
          <a:ext cx="4933841" cy="3582954"/>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2D59E4CA-FE65-D5AE-ACCF-D5962D9318E9}"/>
              </a:ext>
            </a:extLst>
          </p:cNvPr>
          <p:cNvSpPr txBox="1"/>
          <p:nvPr/>
        </p:nvSpPr>
        <p:spPr>
          <a:xfrm>
            <a:off x="210207" y="3028293"/>
            <a:ext cx="88352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Total savings</a:t>
            </a:r>
            <a:endParaRPr lang="en-US"/>
          </a:p>
        </p:txBody>
      </p:sp>
      <p:sp>
        <p:nvSpPr>
          <p:cNvPr id="3" name="TextBox 2">
            <a:extLst>
              <a:ext uri="{FF2B5EF4-FFF2-40B4-BE49-F238E27FC236}">
                <a16:creationId xmlns:a16="http://schemas.microsoft.com/office/drawing/2014/main" id="{1B2FF8F3-F3A7-E378-48BE-40BF61ED588D}"/>
              </a:ext>
            </a:extLst>
          </p:cNvPr>
          <p:cNvSpPr txBox="1"/>
          <p:nvPr/>
        </p:nvSpPr>
        <p:spPr>
          <a:xfrm>
            <a:off x="5498224" y="3021725"/>
            <a:ext cx="88023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Total savings</a:t>
            </a:r>
            <a:endParaRPr lang="en-US"/>
          </a:p>
        </p:txBody>
      </p:sp>
      <p:sp>
        <p:nvSpPr>
          <p:cNvPr id="6" name="TextBox 5">
            <a:extLst>
              <a:ext uri="{FF2B5EF4-FFF2-40B4-BE49-F238E27FC236}">
                <a16:creationId xmlns:a16="http://schemas.microsoft.com/office/drawing/2014/main" id="{BEF8B71D-8318-41F1-9053-DCB3967D3AE8}"/>
              </a:ext>
            </a:extLst>
          </p:cNvPr>
          <p:cNvSpPr txBox="1"/>
          <p:nvPr/>
        </p:nvSpPr>
        <p:spPr>
          <a:xfrm>
            <a:off x="4287041" y="584956"/>
            <a:ext cx="4175760" cy="954107"/>
          </a:xfrm>
          <a:prstGeom prst="rect">
            <a:avLst/>
          </a:prstGeom>
          <a:noFill/>
        </p:spPr>
        <p:txBody>
          <a:bodyPr wrap="square" rtlCol="0">
            <a:spAutoFit/>
          </a:bodyPr>
          <a:lstStyle/>
          <a:p>
            <a:pPr algn="ctr"/>
            <a:r>
              <a:rPr lang="en-US" sz="2800" u="sng"/>
              <a:t>Difference in Low Return of Stocks and No Stocks</a:t>
            </a:r>
          </a:p>
        </p:txBody>
      </p:sp>
      <p:sp>
        <p:nvSpPr>
          <p:cNvPr id="7" name="TextBox 6">
            <a:extLst>
              <a:ext uri="{FF2B5EF4-FFF2-40B4-BE49-F238E27FC236}">
                <a16:creationId xmlns:a16="http://schemas.microsoft.com/office/drawing/2014/main" id="{DFF8C5D0-4FF3-AF7B-34CE-BC4C94CD78F7}"/>
              </a:ext>
            </a:extLst>
          </p:cNvPr>
          <p:cNvSpPr txBox="1"/>
          <p:nvPr/>
        </p:nvSpPr>
        <p:spPr>
          <a:xfrm>
            <a:off x="2887980" y="5608320"/>
            <a:ext cx="1325880" cy="369332"/>
          </a:xfrm>
          <a:prstGeom prst="rect">
            <a:avLst/>
          </a:prstGeom>
          <a:noFill/>
        </p:spPr>
        <p:txBody>
          <a:bodyPr wrap="square" rtlCol="0">
            <a:spAutoFit/>
          </a:bodyPr>
          <a:lstStyle/>
          <a:p>
            <a:r>
              <a:rPr lang="en-US"/>
              <a:t>Boston(MA)</a:t>
            </a:r>
          </a:p>
        </p:txBody>
      </p:sp>
      <p:sp>
        <p:nvSpPr>
          <p:cNvPr id="8" name="TextBox 7">
            <a:extLst>
              <a:ext uri="{FF2B5EF4-FFF2-40B4-BE49-F238E27FC236}">
                <a16:creationId xmlns:a16="http://schemas.microsoft.com/office/drawing/2014/main" id="{6BBC33A5-66D8-C2FD-8A7E-C2487C1AE1FD}"/>
              </a:ext>
            </a:extLst>
          </p:cNvPr>
          <p:cNvSpPr txBox="1"/>
          <p:nvPr/>
        </p:nvSpPr>
        <p:spPr>
          <a:xfrm>
            <a:off x="7799860" y="5608320"/>
            <a:ext cx="1824199" cy="369332"/>
          </a:xfrm>
          <a:prstGeom prst="rect">
            <a:avLst/>
          </a:prstGeom>
          <a:noFill/>
        </p:spPr>
        <p:txBody>
          <a:bodyPr wrap="square" rtlCol="0">
            <a:spAutoFit/>
          </a:bodyPr>
          <a:lstStyle/>
          <a:p>
            <a:r>
              <a:rPr lang="en-US"/>
              <a:t>Los Angeles(CA)</a:t>
            </a:r>
          </a:p>
        </p:txBody>
      </p:sp>
    </p:spTree>
    <p:extLst>
      <p:ext uri="{BB962C8B-B14F-4D97-AF65-F5344CB8AC3E}">
        <p14:creationId xmlns:p14="http://schemas.microsoft.com/office/powerpoint/2010/main" val="40350001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481AC-CCFF-2792-696D-DA2C9DD02705}"/>
              </a:ext>
            </a:extLst>
          </p:cNvPr>
          <p:cNvSpPr>
            <a:spLocks noGrp="1"/>
          </p:cNvSpPr>
          <p:nvPr>
            <p:ph type="title"/>
          </p:nvPr>
        </p:nvSpPr>
        <p:spPr/>
        <p:txBody>
          <a:bodyPr/>
          <a:lstStyle/>
          <a:p>
            <a:pPr algn="ctr"/>
            <a:r>
              <a:rPr lang="en-US">
                <a:cs typeface="Calibri Light" panose="020F0302020204030204"/>
              </a:rPr>
              <a:t>Stock return comparison</a:t>
            </a:r>
          </a:p>
        </p:txBody>
      </p:sp>
      <p:pic>
        <p:nvPicPr>
          <p:cNvPr id="11" name="Picture 11" descr="Table&#10;&#10;Description automatically generated">
            <a:extLst>
              <a:ext uri="{FF2B5EF4-FFF2-40B4-BE49-F238E27FC236}">
                <a16:creationId xmlns:a16="http://schemas.microsoft.com/office/drawing/2014/main" id="{2BC86444-B6EF-75E0-EB75-0641A037C8C1}"/>
              </a:ext>
            </a:extLst>
          </p:cNvPr>
          <p:cNvPicPr>
            <a:picLocks noChangeAspect="1"/>
          </p:cNvPicPr>
          <p:nvPr/>
        </p:nvPicPr>
        <p:blipFill>
          <a:blip r:embed="rId2"/>
          <a:stretch>
            <a:fillRect/>
          </a:stretch>
        </p:blipFill>
        <p:spPr>
          <a:xfrm>
            <a:off x="389138" y="2269381"/>
            <a:ext cx="11273161" cy="2674345"/>
          </a:xfrm>
          <a:prstGeom prst="rect">
            <a:avLst/>
          </a:prstGeom>
        </p:spPr>
      </p:pic>
    </p:spTree>
    <p:extLst>
      <p:ext uri="{BB962C8B-B14F-4D97-AF65-F5344CB8AC3E}">
        <p14:creationId xmlns:p14="http://schemas.microsoft.com/office/powerpoint/2010/main" val="4063821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4">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6">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D50AD7-9D7B-30C9-F670-5EFA47641D10}"/>
              </a:ext>
            </a:extLst>
          </p:cNvPr>
          <p:cNvSpPr>
            <a:spLocks noGrp="1"/>
          </p:cNvSpPr>
          <p:nvPr>
            <p:ph type="title"/>
          </p:nvPr>
        </p:nvSpPr>
        <p:spPr>
          <a:xfrm>
            <a:off x="4572001" y="601744"/>
            <a:ext cx="6781800" cy="1338696"/>
          </a:xfrm>
        </p:spPr>
        <p:txBody>
          <a:bodyPr>
            <a:normAutofit/>
          </a:bodyPr>
          <a:lstStyle/>
          <a:p>
            <a:pPr algn="ctr"/>
            <a:r>
              <a:rPr lang="en-US" u="sng">
                <a:latin typeface="Aharoni"/>
                <a:cs typeface="Angsana New"/>
              </a:rPr>
              <a:t>Persona</a:t>
            </a:r>
            <a:endParaRPr lang="en-US" u="sng"/>
          </a:p>
        </p:txBody>
      </p:sp>
      <p:pic>
        <p:nvPicPr>
          <p:cNvPr id="20" name="Picture 20" descr="Immagini Belle : uomo, persona, persone, capelli, maschio, ritratto ...">
            <a:extLst>
              <a:ext uri="{FF2B5EF4-FFF2-40B4-BE49-F238E27FC236}">
                <a16:creationId xmlns:a16="http://schemas.microsoft.com/office/drawing/2014/main" id="{4EA8593C-6A7E-7BBF-4DCE-89F275894A01}"/>
              </a:ext>
            </a:extLst>
          </p:cNvPr>
          <p:cNvPicPr>
            <a:picLocks noChangeAspect="1"/>
          </p:cNvPicPr>
          <p:nvPr/>
        </p:nvPicPr>
        <p:blipFill rotWithShape="1">
          <a:blip r:embed="rId2"/>
          <a:srcRect l="11406" r="20156"/>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graphicFrame>
        <p:nvGraphicFramePr>
          <p:cNvPr id="5" name="Content Placeholder 2">
            <a:extLst>
              <a:ext uri="{FF2B5EF4-FFF2-40B4-BE49-F238E27FC236}">
                <a16:creationId xmlns:a16="http://schemas.microsoft.com/office/drawing/2014/main" id="{2F4B1BA5-593E-8FAF-BDDC-1EE00FC81B9F}"/>
              </a:ext>
            </a:extLst>
          </p:cNvPr>
          <p:cNvGraphicFramePr>
            <a:graphicFrameLocks noGrp="1"/>
          </p:cNvGraphicFramePr>
          <p:nvPr>
            <p:ph idx="1"/>
            <p:extLst>
              <p:ext uri="{D42A27DB-BD31-4B8C-83A1-F6EECF244321}">
                <p14:modId xmlns:p14="http://schemas.microsoft.com/office/powerpoint/2010/main" val="1502811626"/>
              </p:ext>
            </p:extLst>
          </p:nvPr>
        </p:nvGraphicFramePr>
        <p:xfrm>
          <a:off x="4572001" y="2201958"/>
          <a:ext cx="6781800" cy="39007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716691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0"/>
          <p:cNvSpPr/>
          <p:nvPr/>
        </p:nvSpPr>
        <p:spPr>
          <a:xfrm>
            <a:off x="0" y="0"/>
            <a:ext cx="12192000" cy="6858000"/>
          </a:xfrm>
          <a:prstGeom prst="rect">
            <a:avLst/>
          </a:prstGeom>
          <a:solidFill>
            <a:schemeClr val="lt2"/>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pic>
        <p:nvPicPr>
          <p:cNvPr id="273" name="Google Shape;273;p40"/>
          <p:cNvPicPr preferRelativeResize="0"/>
          <p:nvPr/>
        </p:nvPicPr>
        <p:blipFill>
          <a:blip r:embed="rId3">
            <a:alphaModFix/>
          </a:blip>
          <a:stretch>
            <a:fillRect/>
          </a:stretch>
        </p:blipFill>
        <p:spPr>
          <a:xfrm>
            <a:off x="0" y="6193400"/>
            <a:ext cx="12192000" cy="664600"/>
          </a:xfrm>
          <a:prstGeom prst="rect">
            <a:avLst/>
          </a:prstGeom>
          <a:noFill/>
          <a:ln>
            <a:noFill/>
          </a:ln>
        </p:spPr>
      </p:pic>
      <p:pic>
        <p:nvPicPr>
          <p:cNvPr id="274" name="Google Shape;274;p40"/>
          <p:cNvPicPr preferRelativeResize="0"/>
          <p:nvPr/>
        </p:nvPicPr>
        <p:blipFill>
          <a:blip r:embed="rId4">
            <a:alphaModFix/>
          </a:blip>
          <a:stretch>
            <a:fillRect/>
          </a:stretch>
        </p:blipFill>
        <p:spPr>
          <a:xfrm>
            <a:off x="1664900" y="1498863"/>
            <a:ext cx="9437635" cy="5201267"/>
          </a:xfrm>
          <a:prstGeom prst="rect">
            <a:avLst/>
          </a:prstGeom>
          <a:noFill/>
          <a:ln>
            <a:noFill/>
          </a:ln>
        </p:spPr>
      </p:pic>
      <p:sp>
        <p:nvSpPr>
          <p:cNvPr id="275" name="Google Shape;275;p40"/>
          <p:cNvSpPr txBox="1"/>
          <p:nvPr/>
        </p:nvSpPr>
        <p:spPr>
          <a:xfrm>
            <a:off x="2319000" y="282800"/>
            <a:ext cx="7239600" cy="1149057"/>
          </a:xfrm>
          <a:prstGeom prst="rect">
            <a:avLst/>
          </a:prstGeom>
          <a:noFill/>
          <a:ln>
            <a:noFill/>
          </a:ln>
        </p:spPr>
        <p:txBody>
          <a:bodyPr spcFirstLastPara="1" wrap="square" lIns="121900" tIns="121900" rIns="121900" bIns="121900" anchor="t" anchorCtr="0">
            <a:spAutoFit/>
          </a:bodyPr>
          <a:lstStyle/>
          <a:p>
            <a:pPr algn="ctr"/>
            <a:r>
              <a:rPr lang="en" sz="5867">
                <a:solidFill>
                  <a:schemeClr val="dk1"/>
                </a:solidFill>
                <a:latin typeface="Calibri"/>
                <a:ea typeface="Calibri"/>
                <a:cs typeface="Calibri"/>
                <a:sym typeface="Calibri"/>
              </a:rPr>
              <a:t>Results</a:t>
            </a:r>
            <a:endParaRPr sz="2400">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727D3-A407-6E35-2B97-B8538B7FEE04}"/>
              </a:ext>
            </a:extLst>
          </p:cNvPr>
          <p:cNvSpPr>
            <a:spLocks noGrp="1"/>
          </p:cNvSpPr>
          <p:nvPr>
            <p:ph type="title"/>
          </p:nvPr>
        </p:nvSpPr>
        <p:spPr/>
        <p:txBody>
          <a:bodyPr/>
          <a:lstStyle/>
          <a:p>
            <a:pPr algn="ctr"/>
            <a:r>
              <a:rPr lang="en-US">
                <a:cs typeface="Calibri Light"/>
              </a:rPr>
              <a:t>Bachelor's vs Master's comparison</a:t>
            </a:r>
            <a:endParaRPr lang="en-US" err="1">
              <a:cs typeface="Calibri Light" panose="020F0302020204030204"/>
            </a:endParaRPr>
          </a:p>
        </p:txBody>
      </p:sp>
      <p:pic>
        <p:nvPicPr>
          <p:cNvPr id="4" name="Picture 4" descr="Table&#10;&#10;Description automatically generated">
            <a:extLst>
              <a:ext uri="{FF2B5EF4-FFF2-40B4-BE49-F238E27FC236}">
                <a16:creationId xmlns:a16="http://schemas.microsoft.com/office/drawing/2014/main" id="{DC196E6C-C322-6A44-92B8-191403BD1012}"/>
              </a:ext>
            </a:extLst>
          </p:cNvPr>
          <p:cNvPicPr>
            <a:picLocks noGrp="1" noChangeAspect="1"/>
          </p:cNvPicPr>
          <p:nvPr>
            <p:ph idx="1"/>
          </p:nvPr>
        </p:nvPicPr>
        <p:blipFill>
          <a:blip r:embed="rId2"/>
          <a:stretch>
            <a:fillRect/>
          </a:stretch>
        </p:blipFill>
        <p:spPr>
          <a:xfrm>
            <a:off x="235466" y="2841589"/>
            <a:ext cx="11718130" cy="1767856"/>
          </a:xfrm>
        </p:spPr>
      </p:pic>
    </p:spTree>
    <p:extLst>
      <p:ext uri="{BB962C8B-B14F-4D97-AF65-F5344CB8AC3E}">
        <p14:creationId xmlns:p14="http://schemas.microsoft.com/office/powerpoint/2010/main" val="41958303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22594-AF70-9F3E-37E3-87B969A88277}"/>
              </a:ext>
            </a:extLst>
          </p:cNvPr>
          <p:cNvSpPr>
            <a:spLocks noGrp="1"/>
          </p:cNvSpPr>
          <p:nvPr>
            <p:ph type="title"/>
          </p:nvPr>
        </p:nvSpPr>
        <p:spPr/>
        <p:txBody>
          <a:bodyPr/>
          <a:lstStyle/>
          <a:p>
            <a:pPr algn="ctr"/>
            <a:r>
              <a:rPr lang="en-US">
                <a:cs typeface="Calibri Light"/>
              </a:rPr>
              <a:t>Boston vs LA city comparison</a:t>
            </a:r>
          </a:p>
        </p:txBody>
      </p:sp>
      <p:pic>
        <p:nvPicPr>
          <p:cNvPr id="7" name="Picture 7" descr="Table&#10;&#10;Description automatically generated">
            <a:extLst>
              <a:ext uri="{FF2B5EF4-FFF2-40B4-BE49-F238E27FC236}">
                <a16:creationId xmlns:a16="http://schemas.microsoft.com/office/drawing/2014/main" id="{533A4885-0B93-8F05-04EC-F1A0A168EFB8}"/>
              </a:ext>
            </a:extLst>
          </p:cNvPr>
          <p:cNvPicPr>
            <a:picLocks noGrp="1" noChangeAspect="1"/>
          </p:cNvPicPr>
          <p:nvPr>
            <p:ph idx="1"/>
          </p:nvPr>
        </p:nvPicPr>
        <p:blipFill>
          <a:blip r:embed="rId2"/>
          <a:stretch>
            <a:fillRect/>
          </a:stretch>
        </p:blipFill>
        <p:spPr>
          <a:xfrm>
            <a:off x="500014" y="2835891"/>
            <a:ext cx="11203877" cy="2021244"/>
          </a:xfrm>
        </p:spPr>
      </p:pic>
    </p:spTree>
    <p:extLst>
      <p:ext uri="{BB962C8B-B14F-4D97-AF65-F5344CB8AC3E}">
        <p14:creationId xmlns:p14="http://schemas.microsoft.com/office/powerpoint/2010/main" val="11104396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C71F4-E94B-CADB-2581-FCF810876897}"/>
              </a:ext>
            </a:extLst>
          </p:cNvPr>
          <p:cNvSpPr>
            <a:spLocks noGrp="1"/>
          </p:cNvSpPr>
          <p:nvPr>
            <p:ph type="title"/>
          </p:nvPr>
        </p:nvSpPr>
        <p:spPr/>
        <p:txBody>
          <a:bodyPr/>
          <a:lstStyle/>
          <a:p>
            <a:pPr algn="ctr"/>
            <a:r>
              <a:rPr lang="en-US">
                <a:cs typeface="Calibri Light"/>
              </a:rPr>
              <a:t>Best case scenario</a:t>
            </a:r>
          </a:p>
        </p:txBody>
      </p:sp>
      <p:pic>
        <p:nvPicPr>
          <p:cNvPr id="4" name="Picture 4" descr="Table&#10;&#10;Description automatically generated">
            <a:extLst>
              <a:ext uri="{FF2B5EF4-FFF2-40B4-BE49-F238E27FC236}">
                <a16:creationId xmlns:a16="http://schemas.microsoft.com/office/drawing/2014/main" id="{9F1976AD-CD56-B506-86DA-25DF936A070F}"/>
              </a:ext>
            </a:extLst>
          </p:cNvPr>
          <p:cNvPicPr>
            <a:picLocks noGrp="1" noChangeAspect="1"/>
          </p:cNvPicPr>
          <p:nvPr>
            <p:ph idx="1"/>
          </p:nvPr>
        </p:nvPicPr>
        <p:blipFill>
          <a:blip r:embed="rId2"/>
          <a:stretch>
            <a:fillRect/>
          </a:stretch>
        </p:blipFill>
        <p:spPr>
          <a:xfrm>
            <a:off x="509752" y="3088137"/>
            <a:ext cx="11172496" cy="1826314"/>
          </a:xfrm>
        </p:spPr>
      </p:pic>
    </p:spTree>
    <p:extLst>
      <p:ext uri="{BB962C8B-B14F-4D97-AF65-F5344CB8AC3E}">
        <p14:creationId xmlns:p14="http://schemas.microsoft.com/office/powerpoint/2010/main" val="33488779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40CF8-9FF6-A15D-37D6-2EB1FEB63404}"/>
              </a:ext>
            </a:extLst>
          </p:cNvPr>
          <p:cNvSpPr>
            <a:spLocks noGrp="1"/>
          </p:cNvSpPr>
          <p:nvPr>
            <p:ph type="title"/>
          </p:nvPr>
        </p:nvSpPr>
        <p:spPr/>
        <p:txBody>
          <a:bodyPr/>
          <a:lstStyle/>
          <a:p>
            <a:pPr algn="ctr"/>
            <a:r>
              <a:rPr lang="en-US">
                <a:cs typeface="Calibri Light"/>
              </a:rPr>
              <a:t>B-B-NS VS B-M-NS</a:t>
            </a:r>
          </a:p>
        </p:txBody>
      </p:sp>
      <p:pic>
        <p:nvPicPr>
          <p:cNvPr id="4" name="Picture 4" descr="Chart, line chart&#10;&#10;Description automatically generated">
            <a:extLst>
              <a:ext uri="{FF2B5EF4-FFF2-40B4-BE49-F238E27FC236}">
                <a16:creationId xmlns:a16="http://schemas.microsoft.com/office/drawing/2014/main" id="{5BEE1034-48F9-9C2E-E4D8-D665F2E1C3D3}"/>
              </a:ext>
            </a:extLst>
          </p:cNvPr>
          <p:cNvPicPr>
            <a:picLocks noGrp="1" noChangeAspect="1"/>
          </p:cNvPicPr>
          <p:nvPr>
            <p:ph idx="1"/>
          </p:nvPr>
        </p:nvPicPr>
        <p:blipFill>
          <a:blip r:embed="rId2"/>
          <a:stretch>
            <a:fillRect/>
          </a:stretch>
        </p:blipFill>
        <p:spPr>
          <a:xfrm>
            <a:off x="2322294" y="1589499"/>
            <a:ext cx="7599963" cy="4573970"/>
          </a:xfrm>
        </p:spPr>
      </p:pic>
      <p:sp>
        <p:nvSpPr>
          <p:cNvPr id="5" name="TextBox 4">
            <a:extLst>
              <a:ext uri="{FF2B5EF4-FFF2-40B4-BE49-F238E27FC236}">
                <a16:creationId xmlns:a16="http://schemas.microsoft.com/office/drawing/2014/main" id="{343C47FC-FE18-5D37-2B8C-9EE259CFE4DA}"/>
              </a:ext>
            </a:extLst>
          </p:cNvPr>
          <p:cNvSpPr txBox="1"/>
          <p:nvPr/>
        </p:nvSpPr>
        <p:spPr>
          <a:xfrm>
            <a:off x="1284232" y="3054569"/>
            <a:ext cx="98206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Total savings in bank</a:t>
            </a:r>
          </a:p>
        </p:txBody>
      </p:sp>
    </p:spTree>
    <p:extLst>
      <p:ext uri="{BB962C8B-B14F-4D97-AF65-F5344CB8AC3E}">
        <p14:creationId xmlns:p14="http://schemas.microsoft.com/office/powerpoint/2010/main" val="34669365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9"/>
          <p:cNvSpPr/>
          <p:nvPr/>
        </p:nvSpPr>
        <p:spPr>
          <a:xfrm>
            <a:off x="1" y="0"/>
            <a:ext cx="12191999" cy="6857365"/>
          </a:xfrm>
          <a:prstGeom prst="rect">
            <a:avLst/>
          </a:prstGeom>
          <a:solidFill>
            <a:schemeClr val="lt1"/>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pic>
        <p:nvPicPr>
          <p:cNvPr id="265" name="Google Shape;265;p39"/>
          <p:cNvPicPr preferRelativeResize="0"/>
          <p:nvPr/>
        </p:nvPicPr>
        <p:blipFill>
          <a:blip r:embed="rId3">
            <a:alphaModFix/>
          </a:blip>
          <a:stretch>
            <a:fillRect/>
          </a:stretch>
        </p:blipFill>
        <p:spPr>
          <a:xfrm>
            <a:off x="7721600" y="-316"/>
            <a:ext cx="4470400" cy="6858000"/>
          </a:xfrm>
          <a:prstGeom prst="rect">
            <a:avLst/>
          </a:prstGeom>
          <a:noFill/>
          <a:ln>
            <a:noFill/>
          </a:ln>
        </p:spPr>
      </p:pic>
      <p:sp>
        <p:nvSpPr>
          <p:cNvPr id="266" name="Google Shape;266;p39"/>
          <p:cNvSpPr txBox="1"/>
          <p:nvPr/>
        </p:nvSpPr>
        <p:spPr>
          <a:xfrm>
            <a:off x="1414033" y="565600"/>
            <a:ext cx="5995600" cy="1149057"/>
          </a:xfrm>
          <a:prstGeom prst="rect">
            <a:avLst/>
          </a:prstGeom>
          <a:noFill/>
          <a:ln>
            <a:noFill/>
          </a:ln>
        </p:spPr>
        <p:txBody>
          <a:bodyPr spcFirstLastPara="1" wrap="square" lIns="121900" tIns="121900" rIns="121900" bIns="121900" anchor="t" anchorCtr="0">
            <a:spAutoFit/>
          </a:bodyPr>
          <a:lstStyle/>
          <a:p>
            <a:pPr algn="ctr">
              <a:buClr>
                <a:schemeClr val="dk1"/>
              </a:buClr>
            </a:pPr>
            <a:r>
              <a:rPr lang="en" sz="5867">
                <a:solidFill>
                  <a:schemeClr val="dk1"/>
                </a:solidFill>
                <a:latin typeface="Calibri"/>
                <a:ea typeface="Calibri"/>
                <a:cs typeface="Calibri"/>
                <a:sym typeface="Calibri"/>
              </a:rPr>
              <a:t>Summary</a:t>
            </a:r>
            <a:endParaRPr sz="2400">
              <a:latin typeface="Calibri"/>
              <a:ea typeface="Calibri"/>
              <a:cs typeface="Calibri"/>
              <a:sym typeface="Calibri"/>
            </a:endParaRPr>
          </a:p>
        </p:txBody>
      </p:sp>
      <p:sp>
        <p:nvSpPr>
          <p:cNvPr id="267" name="Google Shape;267;p39"/>
          <p:cNvSpPr txBox="1"/>
          <p:nvPr/>
        </p:nvSpPr>
        <p:spPr>
          <a:xfrm>
            <a:off x="325233" y="1965501"/>
            <a:ext cx="6914400" cy="3068748"/>
          </a:xfrm>
          <a:prstGeom prst="rect">
            <a:avLst/>
          </a:prstGeom>
          <a:noFill/>
          <a:ln>
            <a:noFill/>
          </a:ln>
        </p:spPr>
        <p:txBody>
          <a:bodyPr spcFirstLastPara="1" wrap="square" lIns="121900" tIns="121900" rIns="121900" bIns="121900" anchor="t" anchorCtr="0">
            <a:spAutoFit/>
          </a:bodyPr>
          <a:lstStyle/>
          <a:p>
            <a:pPr marL="608965" indent="-448310">
              <a:lnSpc>
                <a:spcPct val="115000"/>
              </a:lnSpc>
              <a:spcBef>
                <a:spcPts val="533"/>
              </a:spcBef>
              <a:buClr>
                <a:schemeClr val="dk1"/>
              </a:buClr>
              <a:buSzPts val="1700"/>
              <a:buChar char="●"/>
            </a:pPr>
            <a:r>
              <a:rPr lang="en" sz="2250">
                <a:solidFill>
                  <a:schemeClr val="dk1"/>
                </a:solidFill>
                <a:latin typeface="Calibri"/>
                <a:ea typeface="Calibri"/>
                <a:cs typeface="Calibri"/>
              </a:rPr>
              <a:t>From the comparison of 12 different scenarios, we see that future worth varies based on MARR, it is different for different scenarios.</a:t>
            </a:r>
          </a:p>
          <a:p>
            <a:pPr marL="608965" indent="-448310">
              <a:lnSpc>
                <a:spcPct val="115000"/>
              </a:lnSpc>
              <a:buClr>
                <a:schemeClr val="dk1"/>
              </a:buClr>
              <a:buSzPts val="1700"/>
              <a:buChar char="●"/>
            </a:pPr>
            <a:r>
              <a:rPr lang="en" sz="2250">
                <a:solidFill>
                  <a:schemeClr val="dk1"/>
                </a:solidFill>
                <a:latin typeface="Calibri"/>
                <a:ea typeface="Calibri"/>
                <a:cs typeface="Calibri"/>
              </a:rPr>
              <a:t>Living in Los Angeles, pursuing masters is preferred for lower rates of MARR, and it tends towards Living in Boston, and pursuing only Bachelor's.</a:t>
            </a:r>
          </a:p>
          <a:p>
            <a:endParaRPr sz="2400">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1"/>
          <p:cNvSpPr txBox="1">
            <a:spLocks noGrp="1"/>
          </p:cNvSpPr>
          <p:nvPr>
            <p:ph type="title"/>
          </p:nvPr>
        </p:nvSpPr>
        <p:spPr>
          <a:xfrm>
            <a:off x="3436067" y="274633"/>
            <a:ext cx="8146800" cy="1143200"/>
          </a:xfrm>
          <a:prstGeom prst="rect">
            <a:avLst/>
          </a:prstGeom>
        </p:spPr>
        <p:txBody>
          <a:bodyPr spcFirstLastPara="1" vert="horz" wrap="square" lIns="121900" tIns="60933" rIns="121900" bIns="60933" rtlCol="0" anchor="ctr" anchorCtr="0">
            <a:normAutofit/>
          </a:bodyPr>
          <a:lstStyle/>
          <a:p>
            <a:pPr algn="ctr">
              <a:spcBef>
                <a:spcPts val="0"/>
              </a:spcBef>
            </a:pPr>
            <a:r>
              <a:rPr lang="en" sz="4533"/>
              <a:t>Recommendations</a:t>
            </a:r>
            <a:endParaRPr/>
          </a:p>
        </p:txBody>
      </p:sp>
      <p:sp>
        <p:nvSpPr>
          <p:cNvPr id="281" name="Google Shape;281;p41"/>
          <p:cNvSpPr txBox="1">
            <a:spLocks noGrp="1"/>
          </p:cNvSpPr>
          <p:nvPr>
            <p:ph type="body" idx="1"/>
          </p:nvPr>
        </p:nvSpPr>
        <p:spPr>
          <a:xfrm>
            <a:off x="4666267" y="1600200"/>
            <a:ext cx="6916400" cy="4526000"/>
          </a:xfrm>
          <a:prstGeom prst="rect">
            <a:avLst/>
          </a:prstGeom>
        </p:spPr>
        <p:txBody>
          <a:bodyPr spcFirstLastPara="1" vert="horz" wrap="square" lIns="121900" tIns="60933" rIns="121900" bIns="60933" rtlCol="0" anchor="t" anchorCtr="0">
            <a:normAutofit/>
          </a:bodyPr>
          <a:lstStyle/>
          <a:p>
            <a:pPr marL="160655" indent="0">
              <a:lnSpc>
                <a:spcPct val="98181"/>
              </a:lnSpc>
              <a:spcBef>
                <a:spcPts val="533"/>
              </a:spcBef>
              <a:buSzPts val="1700"/>
              <a:buNone/>
            </a:pPr>
            <a:endParaRPr lang="en" sz="2250">
              <a:cs typeface="Calibri"/>
            </a:endParaRPr>
          </a:p>
          <a:p>
            <a:pPr marL="608965" indent="-448310">
              <a:lnSpc>
                <a:spcPct val="98181"/>
              </a:lnSpc>
              <a:spcBef>
                <a:spcPts val="0"/>
              </a:spcBef>
              <a:buSzPts val="1700"/>
              <a:buFont typeface="Calibri"/>
              <a:buChar char="●"/>
            </a:pPr>
            <a:r>
              <a:rPr lang="en" sz="2250">
                <a:cs typeface="Calibri"/>
              </a:rPr>
              <a:t>Up until 8% MARR, living in LA and investing in high yield stocks is best option.</a:t>
            </a:r>
          </a:p>
          <a:p>
            <a:pPr marL="608965" indent="-448310">
              <a:lnSpc>
                <a:spcPct val="98181"/>
              </a:lnSpc>
              <a:spcBef>
                <a:spcPts val="0"/>
              </a:spcBef>
              <a:buSzPts val="1700"/>
              <a:buFont typeface="Calibri"/>
              <a:buChar char="●"/>
            </a:pPr>
            <a:r>
              <a:rPr lang="en" sz="2250">
                <a:cs typeface="Calibri"/>
              </a:rPr>
              <a:t>Beyond 8%, until 14%, living in Boston and pursuing masters is best option, stock investment recommendation switches at 12% as expected.</a:t>
            </a:r>
          </a:p>
          <a:p>
            <a:pPr marL="608965" indent="-448310">
              <a:lnSpc>
                <a:spcPct val="98181"/>
              </a:lnSpc>
              <a:spcBef>
                <a:spcPts val="0"/>
              </a:spcBef>
              <a:buSzPts val="1700"/>
              <a:buFont typeface="Calibri"/>
              <a:buChar char="●"/>
            </a:pPr>
            <a:r>
              <a:rPr lang="en" sz="2250">
                <a:cs typeface="Calibri"/>
              </a:rPr>
              <a:t>From 15% onwards, living in Boston, not investing in stocks and pursuing only Bachelor's is the best option.</a:t>
            </a:r>
          </a:p>
          <a:p>
            <a:pPr marL="0" indent="0">
              <a:spcBef>
                <a:spcPts val="480"/>
              </a:spcBef>
              <a:buNone/>
            </a:pPr>
            <a:endParaRPr lang="en-US">
              <a:cs typeface="Calibri" panose="020F0502020204030204"/>
            </a:endParaRPr>
          </a:p>
        </p:txBody>
      </p:sp>
      <p:pic>
        <p:nvPicPr>
          <p:cNvPr id="282" name="Google Shape;282;p41"/>
          <p:cNvPicPr preferRelativeResize="0"/>
          <p:nvPr/>
        </p:nvPicPr>
        <p:blipFill>
          <a:blip r:embed="rId3">
            <a:alphaModFix/>
          </a:blip>
          <a:stretch>
            <a:fillRect/>
          </a:stretch>
        </p:blipFill>
        <p:spPr>
          <a:xfrm>
            <a:off x="-15" y="0"/>
            <a:ext cx="4584700" cy="6858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2"/>
          <p:cNvSpPr txBox="1">
            <a:spLocks noGrp="1"/>
          </p:cNvSpPr>
          <p:nvPr>
            <p:ph type="title"/>
          </p:nvPr>
        </p:nvSpPr>
        <p:spPr>
          <a:xfrm>
            <a:off x="2997733" y="274633"/>
            <a:ext cx="8584800" cy="1143200"/>
          </a:xfrm>
          <a:prstGeom prst="rect">
            <a:avLst/>
          </a:prstGeom>
        </p:spPr>
        <p:txBody>
          <a:bodyPr spcFirstLastPara="1" vert="horz" wrap="square" lIns="121900" tIns="60933" rIns="121900" bIns="60933" rtlCol="0" anchor="ctr" anchorCtr="0">
            <a:normAutofit/>
          </a:bodyPr>
          <a:lstStyle/>
          <a:p>
            <a:pPr algn="ctr">
              <a:spcBef>
                <a:spcPts val="0"/>
              </a:spcBef>
            </a:pPr>
            <a:r>
              <a:rPr lang="en" sz="6267"/>
              <a:t>Conclusion</a:t>
            </a:r>
            <a:endParaRPr/>
          </a:p>
        </p:txBody>
      </p:sp>
      <p:sp>
        <p:nvSpPr>
          <p:cNvPr id="288" name="Google Shape;288;p42"/>
          <p:cNvSpPr txBox="1">
            <a:spLocks noGrp="1"/>
          </p:cNvSpPr>
          <p:nvPr>
            <p:ph type="body" idx="1"/>
          </p:nvPr>
        </p:nvSpPr>
        <p:spPr>
          <a:xfrm>
            <a:off x="3605767" y="1600200"/>
            <a:ext cx="7976800" cy="4526000"/>
          </a:xfrm>
          <a:prstGeom prst="rect">
            <a:avLst/>
          </a:prstGeom>
        </p:spPr>
        <p:txBody>
          <a:bodyPr spcFirstLastPara="1" vert="horz" wrap="square" lIns="121900" tIns="60933" rIns="121900" bIns="60933" rtlCol="0" anchor="t" anchorCtr="0">
            <a:normAutofit/>
          </a:bodyPr>
          <a:lstStyle/>
          <a:p>
            <a:pPr marL="143510" indent="0">
              <a:lnSpc>
                <a:spcPct val="115000"/>
              </a:lnSpc>
              <a:spcBef>
                <a:spcPts val="667"/>
              </a:spcBef>
              <a:buSzPts val="1900"/>
              <a:buNone/>
            </a:pPr>
            <a:r>
              <a:rPr lang="en" sz="2500">
                <a:cs typeface="Calibri"/>
              </a:rPr>
              <a:t>In order to maximize future worth, it is important to analyze one's finances using as many factors as possible, the results are not always expected and only through analysis, we can understand the nuance.</a:t>
            </a:r>
          </a:p>
          <a:p>
            <a:pPr marL="0" indent="0">
              <a:spcBef>
                <a:spcPts val="480"/>
              </a:spcBef>
              <a:buNone/>
            </a:pPr>
            <a:endParaRPr/>
          </a:p>
        </p:txBody>
      </p:sp>
      <p:pic>
        <p:nvPicPr>
          <p:cNvPr id="289" name="Google Shape;289;p42"/>
          <p:cNvPicPr preferRelativeResize="0"/>
          <p:nvPr/>
        </p:nvPicPr>
        <p:blipFill>
          <a:blip r:embed="rId3">
            <a:alphaModFix/>
          </a:blip>
          <a:stretch>
            <a:fillRect/>
          </a:stretch>
        </p:blipFill>
        <p:spPr>
          <a:xfrm>
            <a:off x="-15" y="0"/>
            <a:ext cx="3492500"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1">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3">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163;p28">
            <a:extLst>
              <a:ext uri="{FF2B5EF4-FFF2-40B4-BE49-F238E27FC236}">
                <a16:creationId xmlns:a16="http://schemas.microsoft.com/office/drawing/2014/main" id="{FE425740-F3E5-FACC-F956-C039E73E6E97}"/>
              </a:ext>
            </a:extLst>
          </p:cNvPr>
          <p:cNvSpPr/>
          <p:nvPr/>
        </p:nvSpPr>
        <p:spPr>
          <a:xfrm>
            <a:off x="1145179" y="643466"/>
            <a:ext cx="9901642" cy="557106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Google Shape;164;p28">
            <a:extLst>
              <a:ext uri="{FF2B5EF4-FFF2-40B4-BE49-F238E27FC236}">
                <a16:creationId xmlns:a16="http://schemas.microsoft.com/office/drawing/2014/main" id="{4E026C03-6B5B-0004-F7BB-BB94BC1FD0CD}"/>
              </a:ext>
            </a:extLst>
          </p:cNvPr>
          <p:cNvSpPr txBox="1">
            <a:spLocks noGrp="1"/>
          </p:cNvSpPr>
          <p:nvPr>
            <p:ph type="title"/>
          </p:nvPr>
        </p:nvSpPr>
        <p:spPr>
          <a:xfrm>
            <a:off x="4844384" y="1089008"/>
            <a:ext cx="5522766" cy="1361185"/>
          </a:xfrm>
          <a:prstGeom prst="rect">
            <a:avLst/>
          </a:prstGeom>
          <a:noFill/>
          <a:ln>
            <a:noFill/>
          </a:ln>
        </p:spPr>
        <p:txBody>
          <a:bodyPr spcFirstLastPara="1" wrap="square" lIns="91425" tIns="45700" rIns="91425" bIns="45700" anchor="b" anchorCtr="0">
            <a:normAutofit/>
          </a:bodyPr>
          <a:lstStyle/>
          <a:p>
            <a:pPr algn="ctr" defTabSz="977676">
              <a:spcBef>
                <a:spcPts val="0"/>
              </a:spcBef>
              <a:buClr>
                <a:schemeClr val="dk1"/>
              </a:buClr>
              <a:buSzPts val="3500"/>
            </a:pPr>
            <a:r>
              <a:rPr lang="en-US" sz="3742" kern="1200">
                <a:solidFill>
                  <a:schemeClr val="tx1"/>
                </a:solidFill>
                <a:latin typeface="+mj-lt"/>
                <a:ea typeface="+mj-ea"/>
                <a:cs typeface="+mj-cs"/>
              </a:rPr>
              <a:t>Description </a:t>
            </a:r>
            <a:endParaRPr lang="en-US"/>
          </a:p>
        </p:txBody>
      </p:sp>
      <p:pic>
        <p:nvPicPr>
          <p:cNvPr id="6" name="Google Shape;165;p28" descr="Stock numbers on a digital display">
            <a:extLst>
              <a:ext uri="{FF2B5EF4-FFF2-40B4-BE49-F238E27FC236}">
                <a16:creationId xmlns:a16="http://schemas.microsoft.com/office/drawing/2014/main" id="{4B872C98-0E0A-5CB9-876B-55E6912D9A7E}"/>
              </a:ext>
            </a:extLst>
          </p:cNvPr>
          <p:cNvPicPr preferRelativeResize="0"/>
          <p:nvPr/>
        </p:nvPicPr>
        <p:blipFill rotWithShape="1">
          <a:blip r:embed="rId2">
            <a:alphaModFix/>
          </a:blip>
          <a:srcRect l="48409" r="24857" b="-1"/>
          <a:stretch/>
        </p:blipFill>
        <p:spPr>
          <a:xfrm>
            <a:off x="1145201" y="643475"/>
            <a:ext cx="3408984" cy="5571058"/>
          </a:xfrm>
          <a:prstGeom prst="rect">
            <a:avLst/>
          </a:prstGeom>
          <a:noFill/>
          <a:ln>
            <a:noFill/>
          </a:ln>
        </p:spPr>
      </p:pic>
      <p:sp>
        <p:nvSpPr>
          <p:cNvPr id="7" name="Google Shape;166;p28">
            <a:extLst>
              <a:ext uri="{FF2B5EF4-FFF2-40B4-BE49-F238E27FC236}">
                <a16:creationId xmlns:a16="http://schemas.microsoft.com/office/drawing/2014/main" id="{96E672A8-AD46-DF69-9E43-22731C56926D}"/>
              </a:ext>
            </a:extLst>
          </p:cNvPr>
          <p:cNvSpPr txBox="1">
            <a:spLocks/>
          </p:cNvSpPr>
          <p:nvPr/>
        </p:nvSpPr>
        <p:spPr>
          <a:xfrm>
            <a:off x="4844385" y="2601081"/>
            <a:ext cx="5522764" cy="3009917"/>
          </a:xfrm>
          <a:prstGeom prst="rect">
            <a:avLst/>
          </a:prstGeom>
          <a:noFill/>
          <a:ln>
            <a:noFill/>
          </a:ln>
        </p:spPr>
        <p:txBody>
          <a:bodyPr spcFirstLastPara="1" vert="horz" wrap="square" lIns="91425" tIns="45700" rIns="91425" bIns="4570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88838" indent="-359839" defTabSz="977676">
              <a:spcBef>
                <a:spcPts val="0"/>
              </a:spcBef>
              <a:buSzPts val="1700"/>
            </a:pPr>
            <a:r>
              <a:rPr lang="en-US" sz="1818" kern="1200">
                <a:solidFill>
                  <a:schemeClr val="tx1"/>
                </a:solidFill>
                <a:latin typeface="+mn-lt"/>
                <a:ea typeface="+mn-ea"/>
                <a:cs typeface="+mn-cs"/>
              </a:rPr>
              <a:t>F</a:t>
            </a:r>
            <a:r>
              <a:rPr lang="en-US" sz="1818" kern="1200">
                <a:solidFill>
                  <a:schemeClr val="tx1"/>
                </a:solidFill>
                <a:latin typeface="Calibri"/>
                <a:ea typeface="+mn-ea"/>
                <a:cs typeface="Calibri"/>
                <a:sym typeface="Calibri"/>
              </a:rPr>
              <a:t>actor</a:t>
            </a:r>
            <a:r>
              <a:rPr lang="en-US" sz="1818" kern="1200">
                <a:solidFill>
                  <a:schemeClr val="tx1"/>
                </a:solidFill>
                <a:latin typeface="+mn-lt"/>
                <a:ea typeface="+mn-ea"/>
                <a:cs typeface="+mn-cs"/>
              </a:rPr>
              <a:t>s</a:t>
            </a:r>
            <a:r>
              <a:rPr lang="en-US" sz="1818" kern="1200">
                <a:solidFill>
                  <a:schemeClr val="tx1"/>
                </a:solidFill>
                <a:latin typeface="Calibri"/>
                <a:ea typeface="+mn-ea"/>
                <a:cs typeface="Calibri"/>
                <a:sym typeface="Calibri"/>
              </a:rPr>
              <a:t> include</a:t>
            </a:r>
            <a:r>
              <a:rPr lang="en-US" sz="1818" kern="1200">
                <a:solidFill>
                  <a:schemeClr val="tx1"/>
                </a:solidFill>
                <a:latin typeface="+mn-lt"/>
                <a:ea typeface="+mn-ea"/>
                <a:cs typeface="+mn-cs"/>
              </a:rPr>
              <a:t> </a:t>
            </a:r>
            <a:r>
              <a:rPr lang="en-US" sz="1818" kern="1200">
                <a:solidFill>
                  <a:schemeClr val="tx1"/>
                </a:solidFill>
                <a:latin typeface="Calibri"/>
                <a:ea typeface="+mn-ea"/>
                <a:cs typeface="Calibri"/>
                <a:sym typeface="Calibri"/>
              </a:rPr>
              <a:t>cost of living, transportation, and location up to retirement age, along with three different stock investment options</a:t>
            </a:r>
            <a:endParaRPr lang="en-US" sz="2994" kern="1200">
              <a:solidFill>
                <a:schemeClr val="tx1"/>
              </a:solidFill>
              <a:latin typeface="+mn-lt"/>
              <a:ea typeface="+mn-ea"/>
              <a:cs typeface="+mn-cs"/>
            </a:endParaRPr>
          </a:p>
          <a:p>
            <a:pPr marL="488838" indent="0" defTabSz="977676">
              <a:spcBef>
                <a:spcPts val="855"/>
              </a:spcBef>
              <a:buNone/>
            </a:pPr>
            <a:endParaRPr lang="en-US" sz="1818" kern="1200">
              <a:solidFill>
                <a:schemeClr val="tx1"/>
              </a:solidFill>
              <a:latin typeface="+mn-lt"/>
              <a:ea typeface="+mn-ea"/>
              <a:cs typeface="+mn-cs"/>
            </a:endParaRPr>
          </a:p>
          <a:p>
            <a:pPr marL="488838" indent="-359839" defTabSz="977676">
              <a:spcBef>
                <a:spcPts val="855"/>
              </a:spcBef>
              <a:buSzPts val="1700"/>
            </a:pPr>
            <a:r>
              <a:rPr lang="en-US" sz="1818" kern="1200">
                <a:solidFill>
                  <a:schemeClr val="tx1"/>
                </a:solidFill>
                <a:latin typeface="+mn-lt"/>
                <a:ea typeface="+mn-ea"/>
                <a:cs typeface="+mn-cs"/>
              </a:rPr>
              <a:t>A total of </a:t>
            </a:r>
            <a:r>
              <a:rPr lang="en-US" sz="1818" b="1" kern="1200">
                <a:solidFill>
                  <a:schemeClr val="tx1"/>
                </a:solidFill>
                <a:latin typeface="+mn-lt"/>
                <a:ea typeface="+mn-ea"/>
                <a:cs typeface="+mn-cs"/>
              </a:rPr>
              <a:t>12</a:t>
            </a:r>
            <a:r>
              <a:rPr lang="en-US" sz="1818" kern="1200">
                <a:solidFill>
                  <a:schemeClr val="tx1"/>
                </a:solidFill>
                <a:latin typeface="Calibri"/>
                <a:ea typeface="+mn-ea"/>
                <a:cs typeface="Calibri"/>
                <a:sym typeface="Calibri"/>
              </a:rPr>
              <a:t> </a:t>
            </a:r>
            <a:r>
              <a:rPr lang="en-US" sz="1818" kern="1200">
                <a:solidFill>
                  <a:schemeClr val="tx1"/>
                </a:solidFill>
                <a:latin typeface="+mn-lt"/>
                <a:ea typeface="+mn-ea"/>
                <a:cs typeface="+mn-cs"/>
              </a:rPr>
              <a:t>alternatives</a:t>
            </a:r>
            <a:r>
              <a:rPr lang="en-US" sz="1818" kern="1200">
                <a:solidFill>
                  <a:schemeClr val="tx1"/>
                </a:solidFill>
                <a:latin typeface="Calibri"/>
                <a:ea typeface="+mn-ea"/>
                <a:cs typeface="Calibri"/>
                <a:sym typeface="Calibri"/>
              </a:rPr>
              <a:t> </a:t>
            </a:r>
            <a:r>
              <a:rPr lang="en-US" sz="1818" kern="1200">
                <a:solidFill>
                  <a:schemeClr val="tx1"/>
                </a:solidFill>
                <a:latin typeface="+mn-lt"/>
                <a:ea typeface="+mn-ea"/>
                <a:cs typeface="+mn-cs"/>
              </a:rPr>
              <a:t>are offered</a:t>
            </a:r>
            <a:r>
              <a:rPr lang="en-US" sz="1818" kern="1200">
                <a:solidFill>
                  <a:schemeClr val="tx1"/>
                </a:solidFill>
                <a:latin typeface="Calibri"/>
                <a:ea typeface="+mn-ea"/>
                <a:cs typeface="Calibri"/>
                <a:sym typeface="Calibri"/>
              </a:rPr>
              <a:t>, which </a:t>
            </a:r>
            <a:r>
              <a:rPr lang="en-US" sz="1818" kern="1200">
                <a:solidFill>
                  <a:schemeClr val="tx1"/>
                </a:solidFill>
                <a:latin typeface="+mn-lt"/>
                <a:ea typeface="+mn-ea"/>
                <a:cs typeface="+mn-cs"/>
              </a:rPr>
              <a:t>consist</a:t>
            </a:r>
            <a:r>
              <a:rPr lang="en-US" sz="1818" kern="1200">
                <a:solidFill>
                  <a:schemeClr val="tx1"/>
                </a:solidFill>
                <a:latin typeface="Calibri"/>
                <a:ea typeface="+mn-ea"/>
                <a:cs typeface="Calibri"/>
                <a:sym typeface="Calibri"/>
              </a:rPr>
              <a:t> of </a:t>
            </a:r>
            <a:r>
              <a:rPr lang="en-US" sz="1818" kern="1200">
                <a:solidFill>
                  <a:schemeClr val="tx1"/>
                </a:solidFill>
                <a:latin typeface="+mn-lt"/>
                <a:ea typeface="+mn-ea"/>
                <a:cs typeface="+mn-cs"/>
              </a:rPr>
              <a:t>various combinations of </a:t>
            </a:r>
            <a:r>
              <a:rPr lang="en-US" sz="1818" b="1" kern="1200">
                <a:solidFill>
                  <a:schemeClr val="tx1"/>
                </a:solidFill>
                <a:latin typeface="+mn-lt"/>
                <a:ea typeface="+mn-ea"/>
                <a:cs typeface="+mn-cs"/>
              </a:rPr>
              <a:t>city location-investment types - education level</a:t>
            </a:r>
            <a:r>
              <a:rPr lang="en-US" sz="1818" kern="1200">
                <a:solidFill>
                  <a:schemeClr val="tx1"/>
                </a:solidFill>
                <a:latin typeface="+mn-lt"/>
                <a:ea typeface="+mn-ea"/>
                <a:cs typeface="+mn-cs"/>
              </a:rPr>
              <a:t>.</a:t>
            </a:r>
            <a:r>
              <a:rPr lang="en-US" sz="1818" kern="1200">
                <a:solidFill>
                  <a:schemeClr val="tx1"/>
                </a:solidFill>
                <a:latin typeface="Calibri"/>
                <a:ea typeface="+mn-ea"/>
                <a:cs typeface="Calibri"/>
                <a:sym typeface="Calibri"/>
              </a:rPr>
              <a:t> </a:t>
            </a:r>
            <a:endParaRPr lang="en-US" sz="1700">
              <a:latin typeface="Calibri"/>
              <a:ea typeface="Calibri"/>
              <a:cs typeface="Calibri"/>
              <a:sym typeface="Calibri"/>
            </a:endParaRPr>
          </a:p>
        </p:txBody>
      </p:sp>
    </p:spTree>
    <p:extLst>
      <p:ext uri="{BB962C8B-B14F-4D97-AF65-F5344CB8AC3E}">
        <p14:creationId xmlns:p14="http://schemas.microsoft.com/office/powerpoint/2010/main" val="392233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0" name="Rectangle 149">
            <a:extLst>
              <a:ext uri="{FF2B5EF4-FFF2-40B4-BE49-F238E27FC236}">
                <a16:creationId xmlns:a16="http://schemas.microsoft.com/office/drawing/2014/main" id="{2ABE1108-6423-4E53-85A1-817683043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991640-02AD-BAA9-35FC-193FAC245599}"/>
              </a:ext>
            </a:extLst>
          </p:cNvPr>
          <p:cNvSpPr>
            <a:spLocks noGrp="1"/>
          </p:cNvSpPr>
          <p:nvPr>
            <p:ph type="title"/>
          </p:nvPr>
        </p:nvSpPr>
        <p:spPr>
          <a:xfrm>
            <a:off x="4833366" y="543070"/>
            <a:ext cx="6870954" cy="1675626"/>
          </a:xfrm>
        </p:spPr>
        <p:txBody>
          <a:bodyPr>
            <a:normAutofit/>
          </a:bodyPr>
          <a:lstStyle/>
          <a:p>
            <a:pPr algn="ctr"/>
            <a:r>
              <a:rPr lang="en-US" sz="4000" u="sng">
                <a:latin typeface="Aharoni"/>
                <a:cs typeface="Angsana New"/>
              </a:rPr>
              <a:t>Scenarios</a:t>
            </a:r>
            <a:endParaRPr lang="en-US" sz="4000" u="sng"/>
          </a:p>
        </p:txBody>
      </p:sp>
      <p:pic>
        <p:nvPicPr>
          <p:cNvPr id="143" name="Picture 63">
            <a:extLst>
              <a:ext uri="{FF2B5EF4-FFF2-40B4-BE49-F238E27FC236}">
                <a16:creationId xmlns:a16="http://schemas.microsoft.com/office/drawing/2014/main" id="{36D46163-7C8D-3D95-8A62-9C9894A52DB1}"/>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5210" r="3" b="7642"/>
          <a:stretch/>
        </p:blipFill>
        <p:spPr>
          <a:xfrm>
            <a:off x="20" y="4694297"/>
            <a:ext cx="4187091" cy="2164321"/>
          </a:xfrm>
          <a:prstGeom prst="rect">
            <a:avLst/>
          </a:prstGeom>
        </p:spPr>
      </p:pic>
      <p:pic>
        <p:nvPicPr>
          <p:cNvPr id="145" name="Picture 88" descr="A picture containing text, indoor, computer&#10;&#10;Description automatically generated">
            <a:extLst>
              <a:ext uri="{FF2B5EF4-FFF2-40B4-BE49-F238E27FC236}">
                <a16:creationId xmlns:a16="http://schemas.microsoft.com/office/drawing/2014/main" id="{6AAD99A5-67F0-0AD7-74BD-BD03EFF0DEE5}"/>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r="3" b="19862"/>
          <a:stretch/>
        </p:blipFill>
        <p:spPr>
          <a:xfrm>
            <a:off x="20" y="2342320"/>
            <a:ext cx="4187091" cy="2164321"/>
          </a:xfrm>
          <a:prstGeom prst="rect">
            <a:avLst/>
          </a:prstGeom>
        </p:spPr>
      </p:pic>
      <p:pic>
        <p:nvPicPr>
          <p:cNvPr id="141" name="Picture 46">
            <a:extLst>
              <a:ext uri="{FF2B5EF4-FFF2-40B4-BE49-F238E27FC236}">
                <a16:creationId xmlns:a16="http://schemas.microsoft.com/office/drawing/2014/main" id="{85A686BF-C8A7-D05E-8EDD-AADEA8199EC7}"/>
              </a:ext>
            </a:extLst>
          </p:cNvPr>
          <p:cNvPicPr>
            <a:picLocks noChangeAspect="1"/>
          </p:cNvPicPr>
          <p:nvPr/>
        </p:nvPicPr>
        <p:blipFill rotWithShape="1">
          <a:blip r:embed="rId6">
            <a:extLst>
              <a:ext uri="{837473B0-CC2E-450A-ABE3-18F120FF3D39}">
                <a1611:picAttrSrcUrl xmlns:a1611="http://schemas.microsoft.com/office/drawing/2016/11/main" r:id="rId7"/>
              </a:ext>
            </a:extLst>
          </a:blip>
          <a:srcRect t="3345" r="3" b="13953"/>
          <a:stretch/>
        </p:blipFill>
        <p:spPr>
          <a:xfrm>
            <a:off x="20" y="-616"/>
            <a:ext cx="4187091" cy="2164321"/>
          </a:xfrm>
          <a:prstGeom prst="rect">
            <a:avLst/>
          </a:prstGeom>
        </p:spPr>
      </p:pic>
      <p:graphicFrame>
        <p:nvGraphicFramePr>
          <p:cNvPr id="41" name="Content Placeholder 2">
            <a:extLst>
              <a:ext uri="{FF2B5EF4-FFF2-40B4-BE49-F238E27FC236}">
                <a16:creationId xmlns:a16="http://schemas.microsoft.com/office/drawing/2014/main" id="{10AC761B-B16E-588E-1DA7-0D6274C4EE9F}"/>
              </a:ext>
            </a:extLst>
          </p:cNvPr>
          <p:cNvGraphicFramePr>
            <a:graphicFrameLocks noGrp="1"/>
          </p:cNvGraphicFramePr>
          <p:nvPr>
            <p:ph idx="1"/>
            <p:extLst>
              <p:ext uri="{D42A27DB-BD31-4B8C-83A1-F6EECF244321}">
                <p14:modId xmlns:p14="http://schemas.microsoft.com/office/powerpoint/2010/main" val="2109863091"/>
              </p:ext>
            </p:extLst>
          </p:nvPr>
        </p:nvGraphicFramePr>
        <p:xfrm>
          <a:off x="4833366" y="2399720"/>
          <a:ext cx="6870954" cy="373650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4380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56EE47-9652-BDE5-E9BD-607F785CB7DD}"/>
              </a:ext>
            </a:extLst>
          </p:cNvPr>
          <p:cNvSpPr>
            <a:spLocks noGrp="1"/>
          </p:cNvSpPr>
          <p:nvPr>
            <p:ph type="title"/>
          </p:nvPr>
        </p:nvSpPr>
        <p:spPr>
          <a:xfrm>
            <a:off x="7495152" y="88034"/>
            <a:ext cx="4840010" cy="1807305"/>
          </a:xfrm>
        </p:spPr>
        <p:txBody>
          <a:bodyPr>
            <a:normAutofit/>
          </a:bodyPr>
          <a:lstStyle/>
          <a:p>
            <a:r>
              <a:rPr lang="en-US">
                <a:cs typeface="Calibri Light"/>
              </a:rPr>
              <a:t>Alternatives </a:t>
            </a:r>
            <a:endParaRPr lang="en-US"/>
          </a:p>
        </p:txBody>
      </p:sp>
      <p:pic>
        <p:nvPicPr>
          <p:cNvPr id="16" name="Picture 4" descr="Person pointing on a map">
            <a:extLst>
              <a:ext uri="{FF2B5EF4-FFF2-40B4-BE49-F238E27FC236}">
                <a16:creationId xmlns:a16="http://schemas.microsoft.com/office/drawing/2014/main" id="{C351C3A9-6AF7-F0EA-97A1-FE1B3A51D661}"/>
              </a:ext>
            </a:extLst>
          </p:cNvPr>
          <p:cNvPicPr>
            <a:picLocks noChangeAspect="1"/>
          </p:cNvPicPr>
          <p:nvPr/>
        </p:nvPicPr>
        <p:blipFill rotWithShape="1">
          <a:blip r:embed="rId2"/>
          <a:srcRect l="14851" r="25702" b="-3"/>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2F96EB71-3AB1-CCC5-E18B-5E936DC115E3}"/>
              </a:ext>
            </a:extLst>
          </p:cNvPr>
          <p:cNvSpPr>
            <a:spLocks noGrp="1"/>
          </p:cNvSpPr>
          <p:nvPr>
            <p:ph idx="1"/>
          </p:nvPr>
        </p:nvSpPr>
        <p:spPr>
          <a:xfrm>
            <a:off x="6028879" y="1675207"/>
            <a:ext cx="5983010" cy="4501756"/>
          </a:xfrm>
        </p:spPr>
        <p:txBody>
          <a:bodyPr vert="horz" lIns="91440" tIns="45720" rIns="91440" bIns="45720" rtlCol="0" anchor="t">
            <a:normAutofit/>
          </a:bodyPr>
          <a:lstStyle/>
          <a:p>
            <a:r>
              <a:rPr lang="en-US" sz="1600">
                <a:ea typeface="+mn-lt"/>
                <a:cs typeface="+mn-lt"/>
              </a:rPr>
              <a:t>The analysis conducted by the team focused on Bachelor's and Master's degree programs, taking  variables such as cost of living, transportation expenses, and location up to retirement age.</a:t>
            </a:r>
          </a:p>
          <a:p>
            <a:r>
              <a:rPr lang="en-US" sz="1600">
                <a:ea typeface="+mn-lt"/>
                <a:cs typeface="+mn-lt"/>
              </a:rPr>
              <a:t>The team researched several cities, with a focus on Boston and Los Angeles, both of which are prominent IT hubs but have varying living costs.</a:t>
            </a:r>
          </a:p>
          <a:p>
            <a:r>
              <a:rPr lang="en-US" sz="1600">
                <a:ea typeface="+mn-lt"/>
                <a:cs typeface="+mn-lt"/>
              </a:rPr>
              <a:t>A shortlist of 12 alternatives was created by the team, consisting of a degree program, a city to consider, and an investment option among no stock investments, low-risk returns, and high-risk returns.</a:t>
            </a:r>
          </a:p>
          <a:p>
            <a:r>
              <a:rPr lang="en-US" sz="1600">
                <a:ea typeface="+mn-lt"/>
                <a:cs typeface="+mn-lt"/>
              </a:rPr>
              <a:t>The purpose of creating these alternatives was to weigh them against each other to determine the optimal approach for achieving educational and financial objectives.</a:t>
            </a:r>
          </a:p>
          <a:p>
            <a:r>
              <a:rPr lang="en-US" sz="1600">
                <a:ea typeface="+mn-lt"/>
                <a:cs typeface="+mn-lt"/>
              </a:rPr>
              <a:t>By considering these factors, the team aimed to help individuals make informed decisions about their education and financial future.</a:t>
            </a:r>
          </a:p>
          <a:p>
            <a:endParaRPr lang="en-US" sz="1300">
              <a:cs typeface="Calibri"/>
            </a:endParaRPr>
          </a:p>
        </p:txBody>
      </p:sp>
    </p:spTree>
    <p:extLst>
      <p:ext uri="{BB962C8B-B14F-4D97-AF65-F5344CB8AC3E}">
        <p14:creationId xmlns:p14="http://schemas.microsoft.com/office/powerpoint/2010/main" val="3302809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Google Shape;208;p32">
            <a:extLst>
              <a:ext uri="{FF2B5EF4-FFF2-40B4-BE49-F238E27FC236}">
                <a16:creationId xmlns:a16="http://schemas.microsoft.com/office/drawing/2014/main" id="{CA352236-DA12-B025-D169-12A9BD6A9754}"/>
              </a:ext>
            </a:extLst>
          </p:cNvPr>
          <p:cNvSpPr txBox="1">
            <a:spLocks noGrp="1"/>
          </p:cNvSpPr>
          <p:nvPr>
            <p:ph type="title"/>
          </p:nvPr>
        </p:nvSpPr>
        <p:spPr>
          <a:xfrm>
            <a:off x="481011" y="327025"/>
            <a:ext cx="5324477" cy="1630363"/>
          </a:xfrm>
          <a:prstGeom prst="rect">
            <a:avLst/>
          </a:prstGeom>
        </p:spPr>
        <p:txBody>
          <a:bodyPr spcFirstLastPara="1" vert="horz" lIns="91440" tIns="45720" rIns="91440" bIns="45720" rtlCol="0" anchor="b" anchorCtr="0">
            <a:normAutofit/>
          </a:bodyPr>
          <a:lstStyle/>
          <a:p>
            <a:pPr marL="0" marR="0" lvl="0" indent="0">
              <a:spcAft>
                <a:spcPts val="0"/>
              </a:spcAft>
              <a:buClr>
                <a:schemeClr val="dk1"/>
              </a:buClr>
              <a:buSzPts val="1400"/>
            </a:pPr>
            <a:r>
              <a:rPr lang="en-US" sz="3600"/>
              <a:t>Baseline Decision Criteria </a:t>
            </a:r>
          </a:p>
        </p:txBody>
      </p:sp>
      <p:sp>
        <p:nvSpPr>
          <p:cNvPr id="9" name="Google Shape;208;p32">
            <a:extLst>
              <a:ext uri="{FF2B5EF4-FFF2-40B4-BE49-F238E27FC236}">
                <a16:creationId xmlns:a16="http://schemas.microsoft.com/office/drawing/2014/main" id="{D7B65EA0-65E9-FCF7-A338-FD6DED769ABC}"/>
              </a:ext>
            </a:extLst>
          </p:cNvPr>
          <p:cNvSpPr txBox="1">
            <a:spLocks/>
          </p:cNvSpPr>
          <p:nvPr/>
        </p:nvSpPr>
        <p:spPr>
          <a:xfrm>
            <a:off x="481013" y="2286001"/>
            <a:ext cx="5324475" cy="3919538"/>
          </a:xfrm>
          <a:prstGeom prst="rect">
            <a:avLst/>
          </a:prstGeom>
        </p:spPr>
        <p:txBody>
          <a:bodyPr spcFirstLastPara="1" vert="horz" lIns="91440" tIns="45720" rIns="91440" bIns="45720" rtlCol="0" anchor="t"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marR="0" lvl="1" indent="-285750">
              <a:lnSpc>
                <a:spcPct val="90000"/>
              </a:lnSpc>
              <a:spcBef>
                <a:spcPts val="490"/>
              </a:spcBef>
              <a:spcAft>
                <a:spcPts val="0"/>
              </a:spcAft>
              <a:buClr>
                <a:schemeClr val="dk1"/>
              </a:buClr>
              <a:buSzPts val="1250"/>
              <a:buFont typeface="Arial" panose="020B0604020202020204" pitchFamily="34" charset="0"/>
              <a:buChar char="•"/>
            </a:pPr>
            <a:r>
              <a:rPr lang="en-US" b="0" i="0" u="none" strike="noStrike" cap="none">
                <a:sym typeface="Calibri"/>
              </a:rPr>
              <a:t>Salary </a:t>
            </a:r>
            <a:endParaRPr lang="en-US"/>
          </a:p>
          <a:p>
            <a:pPr marL="285750" marR="0" lvl="1" indent="-285750">
              <a:lnSpc>
                <a:spcPct val="90000"/>
              </a:lnSpc>
              <a:spcBef>
                <a:spcPts val="165"/>
              </a:spcBef>
              <a:spcAft>
                <a:spcPts val="0"/>
              </a:spcAft>
              <a:buClr>
                <a:schemeClr val="dk1"/>
              </a:buClr>
              <a:buSzPts val="1250"/>
              <a:buFont typeface="Arial" panose="020B0604020202020204" pitchFamily="34" charset="0"/>
              <a:buChar char="•"/>
            </a:pPr>
            <a:r>
              <a:rPr lang="en-US" b="0" i="0" u="none" strike="noStrike" cap="none">
                <a:sym typeface="Calibri"/>
              </a:rPr>
              <a:t>Signing bonus</a:t>
            </a:r>
            <a:endParaRPr lang="en-US"/>
          </a:p>
          <a:p>
            <a:pPr marL="285750" marR="0" lvl="1" indent="-285750">
              <a:lnSpc>
                <a:spcPct val="90000"/>
              </a:lnSpc>
              <a:spcBef>
                <a:spcPts val="165"/>
              </a:spcBef>
              <a:spcAft>
                <a:spcPts val="0"/>
              </a:spcAft>
              <a:buClr>
                <a:schemeClr val="dk1"/>
              </a:buClr>
              <a:buSzPts val="1250"/>
              <a:buFont typeface="Arial" panose="020B0604020202020204" pitchFamily="34" charset="0"/>
              <a:buChar char="•"/>
            </a:pPr>
            <a:r>
              <a:rPr lang="en-US" b="0" i="0" u="none" strike="noStrike" cap="none">
                <a:sym typeface="Calibri"/>
              </a:rPr>
              <a:t>Loan (Bachelor’s, Master’s, Car and House)</a:t>
            </a:r>
            <a:endParaRPr lang="en-US"/>
          </a:p>
          <a:p>
            <a:pPr marL="285750" marR="0" lvl="1" indent="-285750">
              <a:lnSpc>
                <a:spcPct val="90000"/>
              </a:lnSpc>
              <a:spcBef>
                <a:spcPts val="165"/>
              </a:spcBef>
              <a:spcAft>
                <a:spcPts val="0"/>
              </a:spcAft>
              <a:buClr>
                <a:schemeClr val="dk1"/>
              </a:buClr>
              <a:buSzPts val="1250"/>
              <a:buFont typeface="Arial" panose="020B0604020202020204" pitchFamily="34" charset="0"/>
              <a:buChar char="•"/>
            </a:pPr>
            <a:r>
              <a:rPr lang="en-US" b="0" i="0" u="none" strike="noStrike" cap="none">
                <a:sym typeface="Calibri"/>
              </a:rPr>
              <a:t>Transportation (Use of Public Transport, Uber, Lyft, First Car, Second Car)</a:t>
            </a:r>
            <a:endParaRPr lang="en-US"/>
          </a:p>
          <a:p>
            <a:pPr marL="285750" marR="0" lvl="1" indent="-285750">
              <a:lnSpc>
                <a:spcPct val="90000"/>
              </a:lnSpc>
              <a:spcBef>
                <a:spcPts val="165"/>
              </a:spcBef>
              <a:spcAft>
                <a:spcPts val="0"/>
              </a:spcAft>
              <a:buClr>
                <a:schemeClr val="dk1"/>
              </a:buClr>
              <a:buSzPts val="1250"/>
              <a:buFont typeface="Arial" panose="020B0604020202020204" pitchFamily="34" charset="0"/>
              <a:buChar char="•"/>
            </a:pPr>
            <a:r>
              <a:rPr lang="en-US" b="0" i="0" u="none" strike="noStrike" cap="none">
                <a:sym typeface="Calibri"/>
              </a:rPr>
              <a:t>Accommodation (Rent, House)</a:t>
            </a:r>
            <a:endParaRPr lang="en-US"/>
          </a:p>
          <a:p>
            <a:pPr marL="285750" marR="0" lvl="1" indent="-285750">
              <a:lnSpc>
                <a:spcPct val="90000"/>
              </a:lnSpc>
              <a:spcBef>
                <a:spcPts val="165"/>
              </a:spcBef>
              <a:spcAft>
                <a:spcPts val="0"/>
              </a:spcAft>
              <a:buClr>
                <a:schemeClr val="dk1"/>
              </a:buClr>
              <a:buSzPts val="1250"/>
              <a:buFont typeface="Arial" panose="020B0604020202020204" pitchFamily="34" charset="0"/>
              <a:buChar char="•"/>
            </a:pPr>
            <a:r>
              <a:rPr lang="en-US" b="0" i="0" u="none" strike="noStrike" cap="none">
                <a:sym typeface="Calibri"/>
              </a:rPr>
              <a:t>Stock investments (No Stock, Low Return Stocks, High Return Stocks)</a:t>
            </a:r>
            <a:endParaRPr lang="en-US"/>
          </a:p>
          <a:p>
            <a:pPr marL="285750" marR="0" lvl="1" indent="-285750">
              <a:lnSpc>
                <a:spcPct val="90000"/>
              </a:lnSpc>
              <a:spcBef>
                <a:spcPts val="165"/>
              </a:spcBef>
              <a:spcAft>
                <a:spcPts val="0"/>
              </a:spcAft>
              <a:buClr>
                <a:schemeClr val="dk1"/>
              </a:buClr>
              <a:buSzPts val="1250"/>
              <a:buFont typeface="Arial" panose="020B0604020202020204" pitchFamily="34" charset="0"/>
              <a:buChar char="•"/>
            </a:pPr>
            <a:r>
              <a:rPr lang="en-US" b="0" i="0" u="none" strike="noStrike" cap="none">
                <a:sym typeface="Calibri"/>
              </a:rPr>
              <a:t>Retirement fund Contribution with Employers Match</a:t>
            </a:r>
            <a:endParaRPr lang="en-US"/>
          </a:p>
          <a:p>
            <a:pPr marL="285750" marR="0" lvl="1" indent="-285750">
              <a:lnSpc>
                <a:spcPct val="90000"/>
              </a:lnSpc>
              <a:spcBef>
                <a:spcPts val="165"/>
              </a:spcBef>
              <a:spcAft>
                <a:spcPts val="0"/>
              </a:spcAft>
              <a:buClr>
                <a:schemeClr val="dk1"/>
              </a:buClr>
              <a:buSzPts val="1250"/>
              <a:buFont typeface="Arial" panose="020B0604020202020204" pitchFamily="34" charset="0"/>
              <a:buChar char="•"/>
            </a:pPr>
            <a:r>
              <a:rPr lang="en-US" b="0" i="0" u="none" strike="noStrike" cap="none">
                <a:sym typeface="Calibri"/>
              </a:rPr>
              <a:t>Retirement fund receipt</a:t>
            </a:r>
            <a:endParaRPr lang="en-US"/>
          </a:p>
          <a:p>
            <a:pPr marL="285750" marR="0" lvl="1" indent="-285750">
              <a:lnSpc>
                <a:spcPct val="90000"/>
              </a:lnSpc>
              <a:spcBef>
                <a:spcPts val="165"/>
              </a:spcBef>
              <a:spcAft>
                <a:spcPts val="0"/>
              </a:spcAft>
              <a:buClr>
                <a:schemeClr val="dk1"/>
              </a:buClr>
              <a:buSzPts val="1250"/>
              <a:buFont typeface="Arial" panose="020B0604020202020204" pitchFamily="34" charset="0"/>
              <a:buChar char="•"/>
            </a:pPr>
            <a:r>
              <a:rPr lang="en-US" b="0" i="0" u="none" strike="noStrike" cap="none">
                <a:sym typeface="Calibri"/>
              </a:rPr>
              <a:t>Increase in salary rate </a:t>
            </a:r>
            <a:endParaRPr lang="en-US"/>
          </a:p>
          <a:p>
            <a:pPr marL="285750" marR="0" lvl="1" indent="-285750">
              <a:lnSpc>
                <a:spcPct val="90000"/>
              </a:lnSpc>
              <a:spcBef>
                <a:spcPts val="165"/>
              </a:spcBef>
              <a:spcAft>
                <a:spcPts val="0"/>
              </a:spcAft>
              <a:buClr>
                <a:schemeClr val="dk1"/>
              </a:buClr>
              <a:buSzPts val="1250"/>
              <a:buFont typeface="Arial" panose="020B0604020202020204" pitchFamily="34" charset="0"/>
              <a:buChar char="•"/>
            </a:pPr>
            <a:r>
              <a:rPr lang="en-US" b="0" i="0" u="none" strike="noStrike" cap="none">
                <a:sym typeface="Calibri"/>
              </a:rPr>
              <a:t>Insurances (Car, House and Medical)</a:t>
            </a:r>
            <a:endParaRPr lang="en-US"/>
          </a:p>
          <a:p>
            <a:pPr marL="285750" marR="0" lvl="1" indent="-285750">
              <a:lnSpc>
                <a:spcPct val="90000"/>
              </a:lnSpc>
              <a:spcBef>
                <a:spcPts val="165"/>
              </a:spcBef>
              <a:spcAft>
                <a:spcPts val="0"/>
              </a:spcAft>
              <a:buClr>
                <a:schemeClr val="dk1"/>
              </a:buClr>
              <a:buSzPts val="1250"/>
              <a:buFont typeface="Arial" panose="020B0604020202020204" pitchFamily="34" charset="0"/>
              <a:buChar char="•"/>
            </a:pPr>
            <a:r>
              <a:rPr lang="en-US" b="0" i="0" u="none" strike="noStrike" cap="none">
                <a:sym typeface="Calibri"/>
              </a:rPr>
              <a:t>Taxes (State and Federal)</a:t>
            </a:r>
            <a:endParaRPr lang="en-US"/>
          </a:p>
          <a:p>
            <a:pPr marL="285750" marR="0" lvl="1" indent="-285750">
              <a:lnSpc>
                <a:spcPct val="90000"/>
              </a:lnSpc>
              <a:spcBef>
                <a:spcPts val="165"/>
              </a:spcBef>
              <a:spcAft>
                <a:spcPts val="0"/>
              </a:spcAft>
              <a:buClr>
                <a:schemeClr val="dk1"/>
              </a:buClr>
              <a:buSzPts val="1250"/>
              <a:buFont typeface="Arial" panose="020B0604020202020204" pitchFamily="34" charset="0"/>
              <a:buChar char="•"/>
            </a:pPr>
            <a:r>
              <a:rPr lang="en-US" b="0" i="0" u="none" strike="noStrike" cap="none">
                <a:sym typeface="Calibri"/>
              </a:rPr>
              <a:t>Food + Leisure Expense</a:t>
            </a:r>
            <a:endParaRPr lang="en-US"/>
          </a:p>
        </p:txBody>
      </p:sp>
      <p:pic>
        <p:nvPicPr>
          <p:cNvPr id="5" name="Google Shape;209;p32">
            <a:extLst>
              <a:ext uri="{FF2B5EF4-FFF2-40B4-BE49-F238E27FC236}">
                <a16:creationId xmlns:a16="http://schemas.microsoft.com/office/drawing/2014/main" id="{9C6F27C3-8462-445B-F0B2-994A41737500}"/>
              </a:ext>
            </a:extLst>
          </p:cNvPr>
          <p:cNvPicPr preferRelativeResize="0"/>
          <p:nvPr/>
        </p:nvPicPr>
        <p:blipFill rotWithShape="1">
          <a:blip r:embed="rId2"/>
          <a:srcRect l="25223" r="14166" b="-2"/>
          <a:stretch/>
        </p:blipFill>
        <p:spPr>
          <a:xfrm>
            <a:off x="5966355" y="1"/>
            <a:ext cx="6225645" cy="6856412"/>
          </a:xfrm>
          <a:custGeom>
            <a:avLst/>
            <a:gdLst/>
            <a:ahLst/>
            <a:cxnLst/>
            <a:rect l="l" t="t" r="r" b="b"/>
            <a:pathLst>
              <a:path w="5620032" h="6856412">
                <a:moveTo>
                  <a:pt x="13187" y="0"/>
                </a:moveTo>
                <a:lnTo>
                  <a:pt x="5620032" y="0"/>
                </a:lnTo>
                <a:lnTo>
                  <a:pt x="5620032" y="6856412"/>
                </a:lnTo>
                <a:lnTo>
                  <a:pt x="0" y="6856412"/>
                </a:lnTo>
                <a:lnTo>
                  <a:pt x="64318" y="6298274"/>
                </a:lnTo>
                <a:cubicBezTo>
                  <a:pt x="203221" y="4970220"/>
                  <a:pt x="240510" y="3632077"/>
                  <a:pt x="97152" y="2276000"/>
                </a:cubicBezTo>
                <a:cubicBezTo>
                  <a:pt x="35713" y="1694824"/>
                  <a:pt x="7455" y="1116942"/>
                  <a:pt x="6154" y="541737"/>
                </a:cubicBezTo>
                <a:close/>
              </a:path>
            </a:pathLst>
          </a:custGeom>
          <a:noFill/>
        </p:spPr>
      </p:pic>
    </p:spTree>
    <p:extLst>
      <p:ext uri="{BB962C8B-B14F-4D97-AF65-F5344CB8AC3E}">
        <p14:creationId xmlns:p14="http://schemas.microsoft.com/office/powerpoint/2010/main" val="2891009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29C7F0-3816-284D-C9D2-8EEFA2625AC9}"/>
              </a:ext>
            </a:extLst>
          </p:cNvPr>
          <p:cNvSpPr>
            <a:spLocks noGrp="1"/>
          </p:cNvSpPr>
          <p:nvPr>
            <p:ph type="title"/>
          </p:nvPr>
        </p:nvSpPr>
        <p:spPr>
          <a:xfrm>
            <a:off x="4553733" y="548464"/>
            <a:ext cx="6798541" cy="786623"/>
          </a:xfrm>
        </p:spPr>
        <p:txBody>
          <a:bodyPr anchor="b">
            <a:normAutofit/>
          </a:bodyPr>
          <a:lstStyle/>
          <a:p>
            <a:r>
              <a:rPr lang="en-US" sz="4000">
                <a:cs typeface="Calibri Light"/>
              </a:rPr>
              <a:t>Education loan</a:t>
            </a:r>
            <a:endParaRPr lang="en-US" sz="4000"/>
          </a:p>
        </p:txBody>
      </p:sp>
      <p:pic>
        <p:nvPicPr>
          <p:cNvPr id="5" name="Picture 4" descr="High angle view of a rolled paper, brown notebook, and black notepad on a wooden table">
            <a:extLst>
              <a:ext uri="{FF2B5EF4-FFF2-40B4-BE49-F238E27FC236}">
                <a16:creationId xmlns:a16="http://schemas.microsoft.com/office/drawing/2014/main" id="{4D8FE893-BA4C-E80D-155B-22C4EEC9A9DB}"/>
              </a:ext>
            </a:extLst>
          </p:cNvPr>
          <p:cNvPicPr>
            <a:picLocks noChangeAspect="1"/>
          </p:cNvPicPr>
          <p:nvPr/>
        </p:nvPicPr>
        <p:blipFill rotWithShape="1">
          <a:blip r:embed="rId2"/>
          <a:srcRect l="3441" r="55773" b="-3"/>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B03E38BB-C3BE-1187-D75A-7868CF75D14D}"/>
              </a:ext>
            </a:extLst>
          </p:cNvPr>
          <p:cNvSpPr>
            <a:spLocks noGrp="1"/>
          </p:cNvSpPr>
          <p:nvPr>
            <p:ph idx="1"/>
          </p:nvPr>
        </p:nvSpPr>
        <p:spPr>
          <a:xfrm>
            <a:off x="4553734" y="1578558"/>
            <a:ext cx="7433539" cy="4571125"/>
          </a:xfrm>
        </p:spPr>
        <p:txBody>
          <a:bodyPr vert="horz" lIns="91440" tIns="45720" rIns="91440" bIns="45720" rtlCol="0">
            <a:normAutofit/>
          </a:bodyPr>
          <a:lstStyle/>
          <a:p>
            <a:r>
              <a:rPr lang="en-US" sz="1900">
                <a:ea typeface="+mn-lt"/>
                <a:cs typeface="+mn-lt"/>
              </a:rPr>
              <a:t>Interest rates for bachelor's and master's loans are influenced by a range of factors, including state regulations, academic institution partnerships, and individual financial circumstances.</a:t>
            </a:r>
          </a:p>
          <a:p>
            <a:r>
              <a:rPr lang="en-US" sz="1900">
                <a:ea typeface="+mn-lt"/>
                <a:cs typeface="+mn-lt"/>
              </a:rPr>
              <a:t>Scholarships and other benefits can impact the interest rates for these loans, so it's important to consider these factors when choosing a loan option.</a:t>
            </a:r>
          </a:p>
          <a:p>
            <a:r>
              <a:rPr lang="en-US" sz="1900">
                <a:ea typeface="+mn-lt"/>
                <a:cs typeface="+mn-lt"/>
              </a:rPr>
              <a:t>The average interest rate for bachelor's and master's loans is currently 4.45%, but this rate can vary depending on the lender, loan type, and borrower's credit score.</a:t>
            </a:r>
          </a:p>
          <a:p>
            <a:r>
              <a:rPr lang="en-US" sz="1900">
                <a:ea typeface="+mn-lt"/>
                <a:cs typeface="+mn-lt"/>
              </a:rPr>
              <a:t>To find the best interest rate and terms for their unique financial situation, it's crucial for borrowers to research and compare different loan options thoroughly.</a:t>
            </a:r>
          </a:p>
          <a:p>
            <a:endParaRPr lang="en-US" sz="1900">
              <a:cs typeface="Calibri"/>
            </a:endParaRPr>
          </a:p>
        </p:txBody>
      </p:sp>
    </p:spTree>
    <p:extLst>
      <p:ext uri="{BB962C8B-B14F-4D97-AF65-F5344CB8AC3E}">
        <p14:creationId xmlns:p14="http://schemas.microsoft.com/office/powerpoint/2010/main" val="406486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4" name="Rectangle 81">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Shape 83">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graphicFrame>
        <p:nvGraphicFramePr>
          <p:cNvPr id="6" name="Table 4">
            <a:extLst>
              <a:ext uri="{FF2B5EF4-FFF2-40B4-BE49-F238E27FC236}">
                <a16:creationId xmlns:a16="http://schemas.microsoft.com/office/drawing/2014/main" id="{137CB64A-7A33-1C79-17E9-8F59035C0BBA}"/>
              </a:ext>
            </a:extLst>
          </p:cNvPr>
          <p:cNvGraphicFramePr>
            <a:graphicFrameLocks/>
          </p:cNvGraphicFramePr>
          <p:nvPr>
            <p:extLst>
              <p:ext uri="{D42A27DB-BD31-4B8C-83A1-F6EECF244321}">
                <p14:modId xmlns:p14="http://schemas.microsoft.com/office/powerpoint/2010/main" val="4181543791"/>
              </p:ext>
            </p:extLst>
          </p:nvPr>
        </p:nvGraphicFramePr>
        <p:xfrm>
          <a:off x="5795818" y="1270000"/>
          <a:ext cx="6050665" cy="5199892"/>
        </p:xfrm>
        <a:graphic>
          <a:graphicData uri="http://schemas.openxmlformats.org/drawingml/2006/table">
            <a:tbl>
              <a:tblPr firstRow="1" bandRow="1">
                <a:solidFill>
                  <a:srgbClr val="F7F7F7"/>
                </a:solidFill>
                <a:tableStyleId>{5C22544A-7EE6-4342-B048-85BDC9FD1C3A}</a:tableStyleId>
              </a:tblPr>
              <a:tblGrid>
                <a:gridCol w="2108224">
                  <a:extLst>
                    <a:ext uri="{9D8B030D-6E8A-4147-A177-3AD203B41FA5}">
                      <a16:colId xmlns:a16="http://schemas.microsoft.com/office/drawing/2014/main" val="2619009586"/>
                    </a:ext>
                  </a:extLst>
                </a:gridCol>
                <a:gridCol w="1890906">
                  <a:extLst>
                    <a:ext uri="{9D8B030D-6E8A-4147-A177-3AD203B41FA5}">
                      <a16:colId xmlns:a16="http://schemas.microsoft.com/office/drawing/2014/main" val="2584952612"/>
                    </a:ext>
                  </a:extLst>
                </a:gridCol>
                <a:gridCol w="2051535">
                  <a:extLst>
                    <a:ext uri="{9D8B030D-6E8A-4147-A177-3AD203B41FA5}">
                      <a16:colId xmlns:a16="http://schemas.microsoft.com/office/drawing/2014/main" val="2395541558"/>
                    </a:ext>
                  </a:extLst>
                </a:gridCol>
              </a:tblGrid>
              <a:tr h="981646">
                <a:tc>
                  <a:txBody>
                    <a:bodyPr/>
                    <a:lstStyle/>
                    <a:p>
                      <a:pPr algn="ctr"/>
                      <a:endParaRPr lang="en-US" sz="1800" b="1" cap="all" spc="60">
                        <a:solidFill>
                          <a:schemeClr val="tx1"/>
                        </a:solidFill>
                      </a:endParaRPr>
                    </a:p>
                  </a:txBody>
                  <a:tcPr marL="204301" marR="204301" marT="204301" marB="204301" anchor="b">
                    <a:lnL w="12700" cmpd="sng">
                      <a:noFill/>
                      <a:prstDash val="solid"/>
                    </a:lnL>
                    <a:lnR w="12700" cmpd="sng">
                      <a:noFill/>
                      <a:prstDash val="solid"/>
                    </a:lnR>
                    <a:lnT w="12700" cmpd="sng">
                      <a:noFill/>
                    </a:lnT>
                    <a:lnB w="12700" cmpd="sng">
                      <a:noFill/>
                      <a:prstDash val="solid"/>
                    </a:lnB>
                    <a:noFill/>
                  </a:tcPr>
                </a:tc>
                <a:tc>
                  <a:txBody>
                    <a:bodyPr/>
                    <a:lstStyle/>
                    <a:p>
                      <a:pPr algn="ctr"/>
                      <a:r>
                        <a:rPr lang="en-US" sz="1800" b="1" cap="all" spc="60">
                          <a:solidFill>
                            <a:schemeClr val="tx1"/>
                          </a:solidFill>
                        </a:rPr>
                        <a:t>Boston</a:t>
                      </a:r>
                    </a:p>
                  </a:txBody>
                  <a:tcPr marL="204301" marR="204301" marT="204301" marB="204301" anchor="b">
                    <a:lnL w="12700" cmpd="sng">
                      <a:noFill/>
                      <a:prstDash val="solid"/>
                    </a:lnL>
                    <a:lnR w="12700" cmpd="sng">
                      <a:noFill/>
                      <a:prstDash val="solid"/>
                    </a:lnR>
                    <a:lnT w="12700" cmpd="sng">
                      <a:noFill/>
                    </a:lnT>
                    <a:lnB w="12700" cmpd="sng">
                      <a:noFill/>
                      <a:prstDash val="solid"/>
                    </a:lnB>
                    <a:noFill/>
                  </a:tcPr>
                </a:tc>
                <a:tc>
                  <a:txBody>
                    <a:bodyPr/>
                    <a:lstStyle/>
                    <a:p>
                      <a:pPr lvl="0" algn="ctr">
                        <a:buNone/>
                      </a:pPr>
                      <a:r>
                        <a:rPr lang="en-US" sz="1800" b="1" cap="all" spc="60">
                          <a:solidFill>
                            <a:schemeClr val="tx1"/>
                          </a:solidFill>
                        </a:rPr>
                        <a:t>Los Angeles</a:t>
                      </a:r>
                    </a:p>
                  </a:txBody>
                  <a:tcPr marL="204301" marR="204301" marT="204301" marB="204301" anchor="b">
                    <a:lnL w="12700" cmpd="sng">
                      <a:noFill/>
                      <a:prstDash val="solid"/>
                    </a:lnL>
                    <a:lnR w="12700" cmpd="sng">
                      <a:noFill/>
                      <a:prstDash val="solid"/>
                    </a:lnR>
                    <a:lnT w="12700" cmpd="sng">
                      <a:noFill/>
                    </a:lnT>
                    <a:lnB w="12700" cmpd="sng">
                      <a:noFill/>
                      <a:prstDash val="solid"/>
                    </a:lnB>
                    <a:noFill/>
                  </a:tcPr>
                </a:tc>
                <a:extLst>
                  <a:ext uri="{0D108BD9-81ED-4DB2-BD59-A6C34878D82A}">
                    <a16:rowId xmlns:a16="http://schemas.microsoft.com/office/drawing/2014/main" val="1228277007"/>
                  </a:ext>
                </a:extLst>
              </a:tr>
              <a:tr h="962364">
                <a:tc>
                  <a:txBody>
                    <a:bodyPr/>
                    <a:lstStyle/>
                    <a:p>
                      <a:pPr lvl="0" algn="ctr">
                        <a:buNone/>
                      </a:pPr>
                      <a:r>
                        <a:rPr lang="en-US" sz="2400" cap="none" spc="0">
                          <a:solidFill>
                            <a:schemeClr val="tx1"/>
                          </a:solidFill>
                        </a:rPr>
                        <a:t>Bachelor’s Loan</a:t>
                      </a:r>
                    </a:p>
                  </a:txBody>
                  <a:tcPr marL="0" marR="136353" marT="54541" marB="136200">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pPr algn="ctr"/>
                      <a:r>
                        <a:rPr lang="en-US" sz="2400" cap="none" spc="0">
                          <a:solidFill>
                            <a:schemeClr val="tx1"/>
                          </a:solidFill>
                        </a:rPr>
                        <a:t>$ 125000</a:t>
                      </a:r>
                    </a:p>
                  </a:txBody>
                  <a:tcPr marL="0" marR="136353" marT="54541" marB="136200">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pPr algn="ctr"/>
                      <a:r>
                        <a:rPr lang="en-US" sz="2400" cap="none" spc="0">
                          <a:solidFill>
                            <a:schemeClr val="tx1"/>
                          </a:solidFill>
                        </a:rPr>
                        <a:t>$ 150,000</a:t>
                      </a:r>
                    </a:p>
                  </a:txBody>
                  <a:tcPr marL="0" marR="136353" marT="54541" marB="136200">
                    <a:lnL w="12700" cmpd="sng">
                      <a:noFill/>
                      <a:prstDash val="solid"/>
                    </a:lnL>
                    <a:lnR w="12700" cmpd="sng">
                      <a:noFill/>
                      <a:prstDash val="solid"/>
                    </a:lnR>
                    <a:lnT w="12700" cmpd="sng">
                      <a:noFill/>
                      <a:prstDash val="solid"/>
                    </a:lnT>
                    <a:lnB w="12700" cmpd="sng">
                      <a:noFill/>
                      <a:prstDash val="solid"/>
                    </a:lnB>
                    <a:solidFill>
                      <a:srgbClr val="F7F7F7"/>
                    </a:solidFill>
                  </a:tcPr>
                </a:tc>
                <a:extLst>
                  <a:ext uri="{0D108BD9-81ED-4DB2-BD59-A6C34878D82A}">
                    <a16:rowId xmlns:a16="http://schemas.microsoft.com/office/drawing/2014/main" val="174593011"/>
                  </a:ext>
                </a:extLst>
              </a:tr>
              <a:tr h="962364">
                <a:tc>
                  <a:txBody>
                    <a:bodyPr/>
                    <a:lstStyle/>
                    <a:p>
                      <a:pPr lvl="0" algn="ctr">
                        <a:buNone/>
                      </a:pPr>
                      <a:r>
                        <a:rPr lang="en-US" sz="2400" cap="none" spc="0">
                          <a:solidFill>
                            <a:schemeClr val="tx1"/>
                          </a:solidFill>
                        </a:rPr>
                        <a:t>Master’s Loan</a:t>
                      </a:r>
                    </a:p>
                  </a:txBody>
                  <a:tcPr marL="0" marR="136353" marT="54541" marB="136200">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lvl="0" algn="ctr">
                        <a:buNone/>
                      </a:pPr>
                      <a:r>
                        <a:rPr lang="en-US" sz="2400" cap="none" spc="0">
                          <a:solidFill>
                            <a:schemeClr val="tx1"/>
                          </a:solidFill>
                        </a:rPr>
                        <a:t>$ 60000</a:t>
                      </a:r>
                    </a:p>
                  </a:txBody>
                  <a:tcPr marL="0" marR="136353" marT="54541" marB="136200">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lvl="0" algn="ctr">
                        <a:buNone/>
                      </a:pPr>
                      <a:r>
                        <a:rPr lang="en-US" sz="2400" cap="none" spc="0">
                          <a:solidFill>
                            <a:schemeClr val="tx1"/>
                          </a:solidFill>
                        </a:rPr>
                        <a:t>$ 75000</a:t>
                      </a:r>
                    </a:p>
                  </a:txBody>
                  <a:tcPr marL="0" marR="136353" marT="54541" marB="136200">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3735438440"/>
                  </a:ext>
                </a:extLst>
              </a:tr>
              <a:tr h="962364">
                <a:tc>
                  <a:txBody>
                    <a:bodyPr/>
                    <a:lstStyle/>
                    <a:p>
                      <a:pPr lvl="0" algn="ctr">
                        <a:buNone/>
                      </a:pPr>
                      <a:r>
                        <a:rPr lang="en-US" sz="2400" cap="none" spc="0">
                          <a:solidFill>
                            <a:schemeClr val="tx1"/>
                          </a:solidFill>
                        </a:rPr>
                        <a:t>Loan Interest</a:t>
                      </a:r>
                    </a:p>
                  </a:txBody>
                  <a:tcPr marL="0" marR="136353" marT="54541" marB="136200">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pPr lvl="0" algn="ctr">
                        <a:buNone/>
                      </a:pPr>
                      <a:r>
                        <a:rPr lang="en-US" sz="2400" cap="none" spc="0">
                          <a:solidFill>
                            <a:schemeClr val="tx1"/>
                          </a:solidFill>
                        </a:rPr>
                        <a:t>4.45%</a:t>
                      </a:r>
                    </a:p>
                  </a:txBody>
                  <a:tcPr marL="0" marR="136353" marT="54541" marB="136200">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pPr lvl="0" algn="ctr">
                        <a:buNone/>
                      </a:pPr>
                      <a:r>
                        <a:rPr lang="en-US" sz="2400" cap="none" spc="0">
                          <a:solidFill>
                            <a:schemeClr val="tx1"/>
                          </a:solidFill>
                        </a:rPr>
                        <a:t>4.45%</a:t>
                      </a:r>
                    </a:p>
                  </a:txBody>
                  <a:tcPr marL="0" marR="136353" marT="54541" marB="136200">
                    <a:lnL w="12700" cmpd="sng">
                      <a:noFill/>
                      <a:prstDash val="solid"/>
                    </a:lnL>
                    <a:lnR w="12700" cmpd="sng">
                      <a:noFill/>
                      <a:prstDash val="solid"/>
                    </a:lnR>
                    <a:lnT w="12700" cmpd="sng">
                      <a:noFill/>
                      <a:prstDash val="solid"/>
                    </a:lnT>
                    <a:lnB w="12700" cmpd="sng">
                      <a:noFill/>
                      <a:prstDash val="solid"/>
                    </a:lnB>
                    <a:solidFill>
                      <a:srgbClr val="F7F7F7"/>
                    </a:solidFill>
                  </a:tcPr>
                </a:tc>
                <a:extLst>
                  <a:ext uri="{0D108BD9-81ED-4DB2-BD59-A6C34878D82A}">
                    <a16:rowId xmlns:a16="http://schemas.microsoft.com/office/drawing/2014/main" val="3309937425"/>
                  </a:ext>
                </a:extLst>
              </a:tr>
              <a:tr h="1331154">
                <a:tc>
                  <a:txBody>
                    <a:bodyPr/>
                    <a:lstStyle/>
                    <a:p>
                      <a:pPr lvl="0" algn="ctr">
                        <a:buNone/>
                      </a:pPr>
                      <a:r>
                        <a:rPr lang="en-US" sz="2400" cap="none" spc="0">
                          <a:solidFill>
                            <a:schemeClr val="tx1"/>
                          </a:solidFill>
                        </a:rPr>
                        <a:t>No. of periods (Months)</a:t>
                      </a:r>
                    </a:p>
                  </a:txBody>
                  <a:tcPr marL="0" marR="136353" marT="54541" marB="136200">
                    <a:lnL w="12700" cmpd="sng">
                      <a:noFill/>
                      <a:prstDash val="solid"/>
                    </a:lnL>
                    <a:lnR w="12700" cmpd="sng">
                      <a:noFill/>
                      <a:prstDash val="solid"/>
                    </a:lnR>
                    <a:lnT w="12700" cmpd="sng">
                      <a:noFill/>
                      <a:prstDash val="solid"/>
                    </a:lnT>
                    <a:lnB w="12700" cap="flat" cmpd="sng" algn="ctr">
                      <a:solidFill>
                        <a:schemeClr val="tx1">
                          <a:lumMod val="50000"/>
                          <a:lumOff val="50000"/>
                        </a:schemeClr>
                      </a:solidFill>
                      <a:prstDash val="solid"/>
                    </a:lnB>
                    <a:solidFill>
                      <a:schemeClr val="bg1">
                        <a:lumMod val="85000"/>
                      </a:schemeClr>
                    </a:solidFill>
                  </a:tcPr>
                </a:tc>
                <a:tc>
                  <a:txBody>
                    <a:bodyPr/>
                    <a:lstStyle/>
                    <a:p>
                      <a:pPr lvl="0" algn="ctr">
                        <a:buNone/>
                      </a:pPr>
                      <a:r>
                        <a:rPr lang="en-US" sz="2400" cap="none" spc="0">
                          <a:solidFill>
                            <a:schemeClr val="tx1"/>
                          </a:solidFill>
                        </a:rPr>
                        <a:t>180</a:t>
                      </a:r>
                    </a:p>
                  </a:txBody>
                  <a:tcPr marL="0" marR="136353" marT="54541" marB="136200">
                    <a:lnL w="12700" cmpd="sng">
                      <a:noFill/>
                      <a:prstDash val="solid"/>
                    </a:lnL>
                    <a:lnR w="12700" cmpd="sng">
                      <a:noFill/>
                      <a:prstDash val="solid"/>
                    </a:lnR>
                    <a:lnT w="12700" cmpd="sng">
                      <a:noFill/>
                      <a:prstDash val="solid"/>
                    </a:lnT>
                    <a:lnB w="12700" cap="flat" cmpd="sng" algn="ctr">
                      <a:solidFill>
                        <a:schemeClr val="tx1">
                          <a:lumMod val="50000"/>
                          <a:lumOff val="50000"/>
                        </a:schemeClr>
                      </a:solidFill>
                      <a:prstDash val="solid"/>
                    </a:lnB>
                    <a:solidFill>
                      <a:schemeClr val="bg1">
                        <a:lumMod val="85000"/>
                      </a:schemeClr>
                    </a:solidFill>
                  </a:tcPr>
                </a:tc>
                <a:tc>
                  <a:txBody>
                    <a:bodyPr/>
                    <a:lstStyle/>
                    <a:p>
                      <a:pPr lvl="0" algn="ctr">
                        <a:buNone/>
                      </a:pPr>
                      <a:r>
                        <a:rPr lang="en-US" sz="2400" cap="none" spc="0">
                          <a:solidFill>
                            <a:schemeClr val="tx1"/>
                          </a:solidFill>
                        </a:rPr>
                        <a:t>180</a:t>
                      </a:r>
                    </a:p>
                  </a:txBody>
                  <a:tcPr marL="0" marR="136353" marT="54541" marB="136200">
                    <a:lnL w="12700" cmpd="sng">
                      <a:noFill/>
                      <a:prstDash val="solid"/>
                    </a:lnL>
                    <a:lnR w="12700" cmpd="sng">
                      <a:noFill/>
                      <a:prstDash val="solid"/>
                    </a:lnR>
                    <a:lnT w="12700" cmpd="sng">
                      <a:noFill/>
                      <a:prstDash val="solid"/>
                    </a:lnT>
                    <a:lnB w="12700" cap="flat" cmpd="sng" algn="ctr">
                      <a:solidFill>
                        <a:schemeClr val="tx1">
                          <a:lumMod val="50000"/>
                          <a:lumOff val="50000"/>
                        </a:schemeClr>
                      </a:solidFill>
                      <a:prstDash val="solid"/>
                    </a:lnB>
                    <a:solidFill>
                      <a:schemeClr val="bg1">
                        <a:lumMod val="85000"/>
                      </a:schemeClr>
                    </a:solidFill>
                  </a:tcPr>
                </a:tc>
                <a:extLst>
                  <a:ext uri="{0D108BD9-81ED-4DB2-BD59-A6C34878D82A}">
                    <a16:rowId xmlns:a16="http://schemas.microsoft.com/office/drawing/2014/main" val="596264220"/>
                  </a:ext>
                </a:extLst>
              </a:tr>
            </a:tbl>
          </a:graphicData>
        </a:graphic>
      </p:graphicFrame>
      <p:pic>
        <p:nvPicPr>
          <p:cNvPr id="2" name="Picture 2" descr="A picture containing indoor&#10;&#10;Description automatically generated">
            <a:extLst>
              <a:ext uri="{FF2B5EF4-FFF2-40B4-BE49-F238E27FC236}">
                <a16:creationId xmlns:a16="http://schemas.microsoft.com/office/drawing/2014/main" id="{2D6458D1-70F7-5532-0C5A-99340C6CA094}"/>
              </a:ext>
            </a:extLst>
          </p:cNvPr>
          <p:cNvPicPr>
            <a:picLocks noChangeAspect="1"/>
          </p:cNvPicPr>
          <p:nvPr/>
        </p:nvPicPr>
        <p:blipFill>
          <a:blip r:embed="rId2"/>
          <a:stretch>
            <a:fillRect/>
          </a:stretch>
        </p:blipFill>
        <p:spPr>
          <a:xfrm>
            <a:off x="255010" y="1997776"/>
            <a:ext cx="4467719" cy="2862448"/>
          </a:xfrm>
          <a:prstGeom prst="rect">
            <a:avLst/>
          </a:prstGeom>
        </p:spPr>
      </p:pic>
      <p:sp>
        <p:nvSpPr>
          <p:cNvPr id="4" name="Title 3">
            <a:extLst>
              <a:ext uri="{FF2B5EF4-FFF2-40B4-BE49-F238E27FC236}">
                <a16:creationId xmlns:a16="http://schemas.microsoft.com/office/drawing/2014/main" id="{CBE120D6-AD40-5CCF-4C9F-F5A6ACD7CF54}"/>
              </a:ext>
            </a:extLst>
          </p:cNvPr>
          <p:cNvSpPr>
            <a:spLocks noGrp="1"/>
          </p:cNvSpPr>
          <p:nvPr>
            <p:ph type="title"/>
          </p:nvPr>
        </p:nvSpPr>
        <p:spPr>
          <a:xfrm>
            <a:off x="214746" y="-1031"/>
            <a:ext cx="6863938" cy="1305771"/>
          </a:xfrm>
        </p:spPr>
        <p:txBody>
          <a:bodyPr/>
          <a:lstStyle/>
          <a:p>
            <a:r>
              <a:rPr lang="en-US">
                <a:cs typeface="Calibri Light"/>
              </a:rPr>
              <a:t>Education Loan: Assumptions</a:t>
            </a:r>
            <a:endParaRPr lang="en-US"/>
          </a:p>
        </p:txBody>
      </p:sp>
    </p:spTree>
    <p:extLst>
      <p:ext uri="{BB962C8B-B14F-4D97-AF65-F5344CB8AC3E}">
        <p14:creationId xmlns:p14="http://schemas.microsoft.com/office/powerpoint/2010/main" val="107156450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38</TotalTime>
  <Words>1368</Words>
  <Application>Microsoft Office PowerPoint</Application>
  <PresentationFormat>Widescreen</PresentationFormat>
  <Paragraphs>268</Paragraphs>
  <Slides>37</Slides>
  <Notes>4</Notes>
  <HiddenSlides>8</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Aharoni</vt:lpstr>
      <vt:lpstr>Arial</vt:lpstr>
      <vt:lpstr>Calibri</vt:lpstr>
      <vt:lpstr>Calibri Light</vt:lpstr>
      <vt:lpstr>Office Theme</vt:lpstr>
      <vt:lpstr>Financial Analysis of an Engineer</vt:lpstr>
      <vt:lpstr>PowerPoint Presentation</vt:lpstr>
      <vt:lpstr>Persona</vt:lpstr>
      <vt:lpstr>Description </vt:lpstr>
      <vt:lpstr>Scenarios</vt:lpstr>
      <vt:lpstr>Alternatives </vt:lpstr>
      <vt:lpstr>Baseline Decision Criteria </vt:lpstr>
      <vt:lpstr>Education loan</vt:lpstr>
      <vt:lpstr>Education Loan: Assumptions</vt:lpstr>
      <vt:lpstr>PowerPoint Presentation</vt:lpstr>
      <vt:lpstr>PowerPoint Presentation</vt:lpstr>
      <vt:lpstr>PowerPoint Presentation</vt:lpstr>
      <vt:lpstr>Transportation</vt:lpstr>
      <vt:lpstr>PowerPoint Presentation</vt:lpstr>
      <vt:lpstr>PowerPoint Presentation</vt:lpstr>
      <vt:lpstr>PowerPoint Presentation</vt:lpstr>
      <vt:lpstr>PowerPoint Presentation</vt:lpstr>
      <vt:lpstr>PowerPoint Presentation</vt:lpstr>
      <vt:lpstr>PowerPoint Presentation</vt:lpstr>
      <vt:lpstr>Stocks</vt:lpstr>
      <vt:lpstr>PowerPoint Presentation</vt:lpstr>
      <vt:lpstr>Alternatives for Boston, MA</vt:lpstr>
      <vt:lpstr>Alternatives for Los Angeles, CA</vt:lpstr>
      <vt:lpstr>PowerPoint Presentation</vt:lpstr>
      <vt:lpstr>PowerPoint Presentation</vt:lpstr>
      <vt:lpstr>PowerPoint Presentation</vt:lpstr>
      <vt:lpstr>PowerPoint Presentation</vt:lpstr>
      <vt:lpstr>PowerPoint Presentation</vt:lpstr>
      <vt:lpstr>Stock return comparison</vt:lpstr>
      <vt:lpstr>PowerPoint Presentation</vt:lpstr>
      <vt:lpstr>Bachelor's vs Master's comparison</vt:lpstr>
      <vt:lpstr>Boston vs LA city comparison</vt:lpstr>
      <vt:lpstr>Best case scenario</vt:lpstr>
      <vt:lpstr>B-B-NS VS B-M-NS</vt:lpstr>
      <vt:lpstr>PowerPoint Presentation</vt:lpstr>
      <vt:lpstr>Recommendations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Rahul</dc:creator>
  <cp:lastModifiedBy>Kaustubh Khedekar</cp:lastModifiedBy>
  <cp:revision>35</cp:revision>
  <dcterms:created xsi:type="dcterms:W3CDTF">2023-04-11T16:03:03Z</dcterms:created>
  <dcterms:modified xsi:type="dcterms:W3CDTF">2023-04-12T19:51:50Z</dcterms:modified>
</cp:coreProperties>
</file>